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6" r:id="rId2"/>
    <p:sldId id="258" r:id="rId3"/>
    <p:sldId id="259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7" r:id="rId20"/>
    <p:sldId id="288" r:id="rId21"/>
    <p:sldId id="289" r:id="rId22"/>
    <p:sldId id="283" r:id="rId23"/>
    <p:sldId id="265" r:id="rId24"/>
    <p:sldId id="284" r:id="rId25"/>
    <p:sldId id="285" r:id="rId26"/>
    <p:sldId id="263" r:id="rId27"/>
    <p:sldId id="286" r:id="rId28"/>
    <p:sldId id="261" r:id="rId29"/>
    <p:sldId id="267" r:id="rId3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Estilo temático 2 - Énfasis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85" d="100"/>
          <a:sy n="85" d="100"/>
        </p:scale>
        <p:origin x="1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6" Type="http://schemas.openxmlformats.org/officeDocument/2006/relationships/image" Target="../media/image44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6" Type="http://schemas.openxmlformats.org/officeDocument/2006/relationships/image" Target="../media/image44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AE7830-411F-424E-BAC8-8CDCFFF9A73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12B095E-4D25-43F7-942A-BA62DB006C3C}">
      <dgm:prSet/>
      <dgm:spPr/>
      <dgm:t>
        <a:bodyPr/>
        <a:lstStyle/>
        <a:p>
          <a:r>
            <a:rPr lang="en-US" b="1" i="0"/>
            <a:t>Competencias a Desarrollar …</a:t>
          </a:r>
          <a:endParaRPr lang="en-US"/>
        </a:p>
      </dgm:t>
    </dgm:pt>
    <dgm:pt modelId="{558AC95A-EF08-4F4F-81BF-52433B8445E1}" type="parTrans" cxnId="{4FE93098-68F3-4B6C-8CB7-D4A268C5142E}">
      <dgm:prSet/>
      <dgm:spPr/>
      <dgm:t>
        <a:bodyPr/>
        <a:lstStyle/>
        <a:p>
          <a:endParaRPr lang="en-US"/>
        </a:p>
      </dgm:t>
    </dgm:pt>
    <dgm:pt modelId="{BA37B182-5AB0-42D4-AD8D-7312A5EA0339}" type="sibTrans" cxnId="{4FE93098-68F3-4B6C-8CB7-D4A268C5142E}">
      <dgm:prSet/>
      <dgm:spPr/>
      <dgm:t>
        <a:bodyPr/>
        <a:lstStyle/>
        <a:p>
          <a:endParaRPr lang="en-US"/>
        </a:p>
      </dgm:t>
    </dgm:pt>
    <dgm:pt modelId="{961F325B-1161-4CF0-B354-B71D2BFB2503}">
      <dgm:prSet/>
      <dgm:spPr/>
      <dgm:t>
        <a:bodyPr/>
        <a:lstStyle/>
        <a:p>
          <a:r>
            <a:rPr lang="en-US" i="0"/>
            <a:t>Fortaleza: el equipo debe tener un caracter fuerte, valores fuertes y corazones Fuertes. </a:t>
          </a:r>
          <a:endParaRPr lang="en-US"/>
        </a:p>
      </dgm:t>
    </dgm:pt>
    <dgm:pt modelId="{A5378EB0-6EC9-48F0-B17A-55E95DEB9B73}" type="parTrans" cxnId="{9DE5815D-7B70-48F5-A32E-6216B9E146D0}">
      <dgm:prSet/>
      <dgm:spPr/>
      <dgm:t>
        <a:bodyPr/>
        <a:lstStyle/>
        <a:p>
          <a:endParaRPr lang="en-US"/>
        </a:p>
      </dgm:t>
    </dgm:pt>
    <dgm:pt modelId="{655C5A51-CD2A-4BBE-BA82-F01CF3BA9F40}" type="sibTrans" cxnId="{9DE5815D-7B70-48F5-A32E-6216B9E146D0}">
      <dgm:prSet/>
      <dgm:spPr/>
      <dgm:t>
        <a:bodyPr/>
        <a:lstStyle/>
        <a:p>
          <a:endParaRPr lang="en-US"/>
        </a:p>
      </dgm:t>
    </dgm:pt>
    <dgm:pt modelId="{9608C16C-F73E-4BCA-AAE6-37B551133D45}">
      <dgm:prSet/>
      <dgm:spPr/>
      <dgm:t>
        <a:bodyPr/>
        <a:lstStyle/>
        <a:p>
          <a:r>
            <a:rPr lang="en-US"/>
            <a:t>Pueden recibir instrucciones dar ideas creativas y manejar la critica sin encogerse de miedo. </a:t>
          </a:r>
        </a:p>
      </dgm:t>
    </dgm:pt>
    <dgm:pt modelId="{12D06EC8-12A5-4B2B-8F87-81EB90D90FD0}" type="parTrans" cxnId="{A608E1A7-E2D2-4A3D-85D9-4B9A7AFA7BED}">
      <dgm:prSet/>
      <dgm:spPr/>
      <dgm:t>
        <a:bodyPr/>
        <a:lstStyle/>
        <a:p>
          <a:endParaRPr lang="en-US"/>
        </a:p>
      </dgm:t>
    </dgm:pt>
    <dgm:pt modelId="{278CE3B6-C208-4A86-9269-12821F42BB37}" type="sibTrans" cxnId="{A608E1A7-E2D2-4A3D-85D9-4B9A7AFA7BED}">
      <dgm:prSet/>
      <dgm:spPr/>
      <dgm:t>
        <a:bodyPr/>
        <a:lstStyle/>
        <a:p>
          <a:endParaRPr lang="en-US"/>
        </a:p>
      </dgm:t>
    </dgm:pt>
    <dgm:pt modelId="{45B33C35-94DA-44BF-AD54-26476E587D07}" type="pres">
      <dgm:prSet presAssocID="{48AE7830-411F-424E-BAC8-8CDCFFF9A731}" presName="root" presStyleCnt="0">
        <dgm:presLayoutVars>
          <dgm:dir/>
          <dgm:resizeHandles val="exact"/>
        </dgm:presLayoutVars>
      </dgm:prSet>
      <dgm:spPr/>
    </dgm:pt>
    <dgm:pt modelId="{73328458-29CF-41F5-9619-634388CBC5C4}" type="pres">
      <dgm:prSet presAssocID="{F12B095E-4D25-43F7-942A-BA62DB006C3C}" presName="compNode" presStyleCnt="0"/>
      <dgm:spPr/>
    </dgm:pt>
    <dgm:pt modelId="{C64B1424-EEEF-4618-B022-A4D475EE8DD8}" type="pres">
      <dgm:prSet presAssocID="{F12B095E-4D25-43F7-942A-BA62DB006C3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7B3AB2E0-71BD-42D1-9FB9-8703EEA1BF01}" type="pres">
      <dgm:prSet presAssocID="{F12B095E-4D25-43F7-942A-BA62DB006C3C}" presName="spaceRect" presStyleCnt="0"/>
      <dgm:spPr/>
    </dgm:pt>
    <dgm:pt modelId="{63873145-F06F-4005-9877-D6CD655BBE4F}" type="pres">
      <dgm:prSet presAssocID="{F12B095E-4D25-43F7-942A-BA62DB006C3C}" presName="textRect" presStyleLbl="revTx" presStyleIdx="0" presStyleCnt="3">
        <dgm:presLayoutVars>
          <dgm:chMax val="1"/>
          <dgm:chPref val="1"/>
        </dgm:presLayoutVars>
      </dgm:prSet>
      <dgm:spPr/>
    </dgm:pt>
    <dgm:pt modelId="{DD89580F-5B81-4AF4-96C3-58D374A31A89}" type="pres">
      <dgm:prSet presAssocID="{BA37B182-5AB0-42D4-AD8D-7312A5EA0339}" presName="sibTrans" presStyleCnt="0"/>
      <dgm:spPr/>
    </dgm:pt>
    <dgm:pt modelId="{7CD28B80-5731-4787-82FB-E53DFBDA56ED}" type="pres">
      <dgm:prSet presAssocID="{961F325B-1161-4CF0-B354-B71D2BFB2503}" presName="compNode" presStyleCnt="0"/>
      <dgm:spPr/>
    </dgm:pt>
    <dgm:pt modelId="{55ABAD70-042B-4979-A54F-428566695EDA}" type="pres">
      <dgm:prSet presAssocID="{961F325B-1161-4CF0-B354-B71D2BFB250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prechaun Hat"/>
        </a:ext>
      </dgm:extLst>
    </dgm:pt>
    <dgm:pt modelId="{83C8DE32-63A0-4E22-8FE0-EAAE3D19AAE9}" type="pres">
      <dgm:prSet presAssocID="{961F325B-1161-4CF0-B354-B71D2BFB2503}" presName="spaceRect" presStyleCnt="0"/>
      <dgm:spPr/>
    </dgm:pt>
    <dgm:pt modelId="{DD6E66FB-3C35-411E-9DC9-607F872769DE}" type="pres">
      <dgm:prSet presAssocID="{961F325B-1161-4CF0-B354-B71D2BFB2503}" presName="textRect" presStyleLbl="revTx" presStyleIdx="1" presStyleCnt="3">
        <dgm:presLayoutVars>
          <dgm:chMax val="1"/>
          <dgm:chPref val="1"/>
        </dgm:presLayoutVars>
      </dgm:prSet>
      <dgm:spPr/>
    </dgm:pt>
    <dgm:pt modelId="{B859AFFC-7760-49BC-9BFD-51D5E0136B17}" type="pres">
      <dgm:prSet presAssocID="{655C5A51-CD2A-4BBE-BA82-F01CF3BA9F40}" presName="sibTrans" presStyleCnt="0"/>
      <dgm:spPr/>
    </dgm:pt>
    <dgm:pt modelId="{AF914C4E-5E76-4C3E-BDCF-B66494E9CE5A}" type="pres">
      <dgm:prSet presAssocID="{9608C16C-F73E-4BCA-AAE6-37B551133D45}" presName="compNode" presStyleCnt="0"/>
      <dgm:spPr/>
    </dgm:pt>
    <dgm:pt modelId="{99002BC5-27C6-455F-83C2-4DDE80C66F95}" type="pres">
      <dgm:prSet presAssocID="{9608C16C-F73E-4BCA-AAE6-37B551133D4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E974DA93-42D7-4FB0-ADF0-55D848FC6111}" type="pres">
      <dgm:prSet presAssocID="{9608C16C-F73E-4BCA-AAE6-37B551133D45}" presName="spaceRect" presStyleCnt="0"/>
      <dgm:spPr/>
    </dgm:pt>
    <dgm:pt modelId="{1E71F292-13CF-4DAC-BA18-DCC38AFF4BA6}" type="pres">
      <dgm:prSet presAssocID="{9608C16C-F73E-4BCA-AAE6-37B551133D4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B018900-8B42-4CF6-8EB8-172FA0F872CC}" type="presOf" srcId="{961F325B-1161-4CF0-B354-B71D2BFB2503}" destId="{DD6E66FB-3C35-411E-9DC9-607F872769DE}" srcOrd="0" destOrd="0" presId="urn:microsoft.com/office/officeart/2018/2/layout/IconLabelList"/>
    <dgm:cxn modelId="{C8E7DA0E-B2A9-4286-82DA-98B8E4B1405C}" type="presOf" srcId="{F12B095E-4D25-43F7-942A-BA62DB006C3C}" destId="{63873145-F06F-4005-9877-D6CD655BBE4F}" srcOrd="0" destOrd="0" presId="urn:microsoft.com/office/officeart/2018/2/layout/IconLabelList"/>
    <dgm:cxn modelId="{F609AC3C-2DB4-4A2D-B642-682D2BBB88C2}" type="presOf" srcId="{48AE7830-411F-424E-BAC8-8CDCFFF9A731}" destId="{45B33C35-94DA-44BF-AD54-26476E587D07}" srcOrd="0" destOrd="0" presId="urn:microsoft.com/office/officeart/2018/2/layout/IconLabelList"/>
    <dgm:cxn modelId="{9DE5815D-7B70-48F5-A32E-6216B9E146D0}" srcId="{48AE7830-411F-424E-BAC8-8CDCFFF9A731}" destId="{961F325B-1161-4CF0-B354-B71D2BFB2503}" srcOrd="1" destOrd="0" parTransId="{A5378EB0-6EC9-48F0-B17A-55E95DEB9B73}" sibTransId="{655C5A51-CD2A-4BBE-BA82-F01CF3BA9F40}"/>
    <dgm:cxn modelId="{4FE93098-68F3-4B6C-8CB7-D4A268C5142E}" srcId="{48AE7830-411F-424E-BAC8-8CDCFFF9A731}" destId="{F12B095E-4D25-43F7-942A-BA62DB006C3C}" srcOrd="0" destOrd="0" parTransId="{558AC95A-EF08-4F4F-81BF-52433B8445E1}" sibTransId="{BA37B182-5AB0-42D4-AD8D-7312A5EA0339}"/>
    <dgm:cxn modelId="{A608E1A7-E2D2-4A3D-85D9-4B9A7AFA7BED}" srcId="{48AE7830-411F-424E-BAC8-8CDCFFF9A731}" destId="{9608C16C-F73E-4BCA-AAE6-37B551133D45}" srcOrd="2" destOrd="0" parTransId="{12D06EC8-12A5-4B2B-8F87-81EB90D90FD0}" sibTransId="{278CE3B6-C208-4A86-9269-12821F42BB37}"/>
    <dgm:cxn modelId="{3E3512F9-0177-4E5A-8331-DB7CDCD2A988}" type="presOf" srcId="{9608C16C-F73E-4BCA-AAE6-37B551133D45}" destId="{1E71F292-13CF-4DAC-BA18-DCC38AFF4BA6}" srcOrd="0" destOrd="0" presId="urn:microsoft.com/office/officeart/2018/2/layout/IconLabelList"/>
    <dgm:cxn modelId="{C9A0F99E-CE3D-423A-9277-BDEDFA075D75}" type="presParOf" srcId="{45B33C35-94DA-44BF-AD54-26476E587D07}" destId="{73328458-29CF-41F5-9619-634388CBC5C4}" srcOrd="0" destOrd="0" presId="urn:microsoft.com/office/officeart/2018/2/layout/IconLabelList"/>
    <dgm:cxn modelId="{CCB978EE-B011-42FA-BFFB-0AE979C403BB}" type="presParOf" srcId="{73328458-29CF-41F5-9619-634388CBC5C4}" destId="{C64B1424-EEEF-4618-B022-A4D475EE8DD8}" srcOrd="0" destOrd="0" presId="urn:microsoft.com/office/officeart/2018/2/layout/IconLabelList"/>
    <dgm:cxn modelId="{98EA39FF-7B43-4C79-94DE-3439BF66BF69}" type="presParOf" srcId="{73328458-29CF-41F5-9619-634388CBC5C4}" destId="{7B3AB2E0-71BD-42D1-9FB9-8703EEA1BF01}" srcOrd="1" destOrd="0" presId="urn:microsoft.com/office/officeart/2018/2/layout/IconLabelList"/>
    <dgm:cxn modelId="{03ABAD55-50DD-4ACD-AC26-64164CD5501D}" type="presParOf" srcId="{73328458-29CF-41F5-9619-634388CBC5C4}" destId="{63873145-F06F-4005-9877-D6CD655BBE4F}" srcOrd="2" destOrd="0" presId="urn:microsoft.com/office/officeart/2018/2/layout/IconLabelList"/>
    <dgm:cxn modelId="{A31709C0-C31D-4E34-92E7-E4E586E5B4F7}" type="presParOf" srcId="{45B33C35-94DA-44BF-AD54-26476E587D07}" destId="{DD89580F-5B81-4AF4-96C3-58D374A31A89}" srcOrd="1" destOrd="0" presId="urn:microsoft.com/office/officeart/2018/2/layout/IconLabelList"/>
    <dgm:cxn modelId="{F64F3ADD-9531-4226-BE57-01968DB19571}" type="presParOf" srcId="{45B33C35-94DA-44BF-AD54-26476E587D07}" destId="{7CD28B80-5731-4787-82FB-E53DFBDA56ED}" srcOrd="2" destOrd="0" presId="urn:microsoft.com/office/officeart/2018/2/layout/IconLabelList"/>
    <dgm:cxn modelId="{4A9F5C18-B255-47FB-8404-8928DD5741D0}" type="presParOf" srcId="{7CD28B80-5731-4787-82FB-E53DFBDA56ED}" destId="{55ABAD70-042B-4979-A54F-428566695EDA}" srcOrd="0" destOrd="0" presId="urn:microsoft.com/office/officeart/2018/2/layout/IconLabelList"/>
    <dgm:cxn modelId="{8C01A2D5-FE9D-4DD3-AC04-B4B116B09F7B}" type="presParOf" srcId="{7CD28B80-5731-4787-82FB-E53DFBDA56ED}" destId="{83C8DE32-63A0-4E22-8FE0-EAAE3D19AAE9}" srcOrd="1" destOrd="0" presId="urn:microsoft.com/office/officeart/2018/2/layout/IconLabelList"/>
    <dgm:cxn modelId="{68B54DD6-B78C-41CA-BA91-D3ABFE6B872F}" type="presParOf" srcId="{7CD28B80-5731-4787-82FB-E53DFBDA56ED}" destId="{DD6E66FB-3C35-411E-9DC9-607F872769DE}" srcOrd="2" destOrd="0" presId="urn:microsoft.com/office/officeart/2018/2/layout/IconLabelList"/>
    <dgm:cxn modelId="{9B9E2069-9A02-408A-B06C-F5AD1B00EE7E}" type="presParOf" srcId="{45B33C35-94DA-44BF-AD54-26476E587D07}" destId="{B859AFFC-7760-49BC-9BFD-51D5E0136B17}" srcOrd="3" destOrd="0" presId="urn:microsoft.com/office/officeart/2018/2/layout/IconLabelList"/>
    <dgm:cxn modelId="{66C427A7-1B04-4956-8966-35A6E566737B}" type="presParOf" srcId="{45B33C35-94DA-44BF-AD54-26476E587D07}" destId="{AF914C4E-5E76-4C3E-BDCF-B66494E9CE5A}" srcOrd="4" destOrd="0" presId="urn:microsoft.com/office/officeart/2018/2/layout/IconLabelList"/>
    <dgm:cxn modelId="{E0E3BE15-7249-40D7-9F5D-9F36CCCC9054}" type="presParOf" srcId="{AF914C4E-5E76-4C3E-BDCF-B66494E9CE5A}" destId="{99002BC5-27C6-455F-83C2-4DDE80C66F95}" srcOrd="0" destOrd="0" presId="urn:microsoft.com/office/officeart/2018/2/layout/IconLabelList"/>
    <dgm:cxn modelId="{773E94EB-0484-4061-950E-CE4483E6CF15}" type="presParOf" srcId="{AF914C4E-5E76-4C3E-BDCF-B66494E9CE5A}" destId="{E974DA93-42D7-4FB0-ADF0-55D848FC6111}" srcOrd="1" destOrd="0" presId="urn:microsoft.com/office/officeart/2018/2/layout/IconLabelList"/>
    <dgm:cxn modelId="{F63089AD-C5A1-4DF8-9DEA-1E4123E6CAEC}" type="presParOf" srcId="{AF914C4E-5E76-4C3E-BDCF-B66494E9CE5A}" destId="{1E71F292-13CF-4DAC-BA18-DCC38AFF4BA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0F002A-49ED-4920-8859-A1B9D7D862D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902F82D-4A6B-4A5E-98E1-6D4B810B63FC}">
      <dgm:prSet/>
      <dgm:spPr/>
      <dgm:t>
        <a:bodyPr/>
        <a:lstStyle/>
        <a:p>
          <a:pPr>
            <a:defRPr cap="all"/>
          </a:pPr>
          <a:r>
            <a:rPr lang="es-CO" b="1">
              <a:latin typeface="Calibri" panose="020F0502020204030204" pitchFamily="34" charset="0"/>
              <a:cs typeface="Calibri" panose="020F0502020204030204" pitchFamily="34" charset="0"/>
            </a:rPr>
            <a:t>Atención</a:t>
          </a:r>
          <a:r>
            <a:rPr lang="es-CO">
              <a:latin typeface="Calibri" panose="020F0502020204030204" pitchFamily="34" charset="0"/>
              <a:cs typeface="Calibri" panose="020F0502020204030204" pitchFamily="34" charset="0"/>
            </a:rPr>
            <a:t>.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AFBA228-7C00-45BC-BD64-4EF9C8FF57F1}" type="parTrans" cxnId="{2BA587B1-F5CE-443C-9270-26869A288AA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8AABB3A-F6E1-4BE3-B9D3-1A02D141E578}" type="sibTrans" cxnId="{2BA587B1-F5CE-443C-9270-26869A288AA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E1E415C-1D71-4A30-9870-C6BC51B93C2A}">
      <dgm:prSet/>
      <dgm:spPr/>
      <dgm:t>
        <a:bodyPr/>
        <a:lstStyle/>
        <a:p>
          <a:pPr>
            <a:defRPr cap="all"/>
          </a:pPr>
          <a:r>
            <a:rPr lang="es-CO">
              <a:latin typeface="Calibri" panose="020F0502020204030204" pitchFamily="34" charset="0"/>
              <a:cs typeface="Calibri" panose="020F0502020204030204" pitchFamily="34" charset="0"/>
            </a:rPr>
            <a:t>El equipo necesita tener una mente abierta, son lectores y se motivan a si mismos para aprender mas.  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B1458CB-DE6D-4F0A-BE12-FD8E38BE7268}" type="parTrans" cxnId="{8F276384-FB02-4713-A885-68E42627892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2FDA47A-56FA-4229-814A-81693BED799A}" type="sibTrans" cxnId="{8F276384-FB02-4713-A885-68E42627892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62B00B8-ACA5-40D2-B6B3-BEA511E72574}">
      <dgm:prSet/>
      <dgm:spPr/>
      <dgm:t>
        <a:bodyPr/>
        <a:lstStyle/>
        <a:p>
          <a:pPr>
            <a:defRPr cap="all"/>
          </a:pPr>
          <a:r>
            <a:rPr lang="es-CO" b="1">
              <a:latin typeface="Calibri" panose="020F0502020204030204" pitchFamily="34" charset="0"/>
              <a:cs typeface="Calibri" panose="020F0502020204030204" pitchFamily="34" charset="0"/>
            </a:rPr>
            <a:t>Fidelidad.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E175889-2897-4236-BE01-46D5E940D163}" type="parTrans" cxnId="{79ADE508-37C2-4B0A-A29B-78024AE9453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D312F54-5367-490D-94D6-A309F7057C81}" type="sibTrans" cxnId="{79ADE508-37C2-4B0A-A29B-78024AE9453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1A30467-8D57-4507-A79A-AA4A6BAA8833}">
      <dgm:prSet/>
      <dgm:spPr/>
      <dgm:t>
        <a:bodyPr/>
        <a:lstStyle/>
        <a:p>
          <a:pPr>
            <a:defRPr cap="all"/>
          </a:pPr>
          <a:r>
            <a:rPr lang="es-CO">
              <a:latin typeface="Calibri" panose="020F0502020204030204" pitchFamily="34" charset="0"/>
              <a:cs typeface="Calibri" panose="020F0502020204030204" pitchFamily="34" charset="0"/>
            </a:rPr>
            <a:t>Es interiorizar las instrucciones de nuestro líder sin necesidad de que nos la repita una y otra vez. 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CFFFEA4-08B9-41F2-9124-76282BED0DAB}" type="parTrans" cxnId="{FEFC4C00-88CE-49A7-8A3C-0DFE1025D0C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17DF119-B1A7-49D5-A4D0-27FFD0F735A8}" type="sibTrans" cxnId="{FEFC4C00-88CE-49A7-8A3C-0DFE1025D0C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D78BA27-A520-42C0-9B60-3308174BCCB6}">
      <dgm:prSet/>
      <dgm:spPr/>
      <dgm:t>
        <a:bodyPr/>
        <a:lstStyle/>
        <a:p>
          <a:pPr>
            <a:defRPr cap="all"/>
          </a:pPr>
          <a:r>
            <a:rPr lang="es-CO" b="1">
              <a:latin typeface="Calibri" panose="020F0502020204030204" pitchFamily="34" charset="0"/>
              <a:cs typeface="Calibri" panose="020F0502020204030204" pitchFamily="34" charset="0"/>
            </a:rPr>
            <a:t>Firmeza.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26D0DAD-4EBE-4195-9DCF-F6B206926C24}" type="parTrans" cxnId="{0301976C-80E5-4906-8287-5120692C8708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CC80A0-FDB5-4D78-B4D3-16D54947A657}" type="sibTrans" cxnId="{0301976C-80E5-4906-8287-5120692C8708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B881CE-EBB6-486C-93C1-9E0F5D0209C7}">
      <dgm:prSet/>
      <dgm:spPr/>
      <dgm:t>
        <a:bodyPr/>
        <a:lstStyle/>
        <a:p>
          <a:pPr>
            <a:defRPr cap="all"/>
          </a:pPr>
          <a:r>
            <a:rPr lang="es-CO">
              <a:latin typeface="Calibri" panose="020F0502020204030204" pitchFamily="34" charset="0"/>
              <a:cs typeface="Calibri" panose="020F0502020204030204" pitchFamily="34" charset="0"/>
            </a:rPr>
            <a:t>No desequilibrarse cuando otras personas los critican o alaban para manipularlos. 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6AA8C53-D425-4AAB-B356-A76D63E9D138}" type="parTrans" cxnId="{00B641B1-EA77-4063-8CE3-843053DFC4D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40BD9C7-08F2-4EAC-8D08-1F06E6C76A36}" type="sibTrans" cxnId="{00B641B1-EA77-4063-8CE3-843053DFC4D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53BAE3-BFC3-44F4-80E0-134A4A8B0707}">
      <dgm:prSet/>
      <dgm:spPr/>
      <dgm:t>
        <a:bodyPr/>
        <a:lstStyle/>
        <a:p>
          <a:pPr>
            <a:defRPr cap="all"/>
          </a:pPr>
          <a:r>
            <a:rPr lang="es-CO" b="1">
              <a:latin typeface="Calibri" panose="020F0502020204030204" pitchFamily="34" charset="0"/>
              <a:cs typeface="Calibri" panose="020F0502020204030204" pitchFamily="34" charset="0"/>
            </a:rPr>
            <a:t>Lealtad. 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E21FAF6-878A-449E-A4DE-26D6895617A4}" type="parTrans" cxnId="{815AD958-4E44-4174-815E-8B7FCE9183A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05FB391-887F-4B09-934B-29BD762B5D04}" type="sibTrans" cxnId="{815AD958-4E44-4174-815E-8B7FCE9183A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B68D909-C8F7-42E4-8238-5B4DCE04FFE8}">
      <dgm:prSet/>
      <dgm:spPr/>
      <dgm:t>
        <a:bodyPr/>
        <a:lstStyle/>
        <a:p>
          <a:pPr>
            <a:defRPr cap="all"/>
          </a:pPr>
          <a:r>
            <a:rPr lang="es-CO">
              <a:latin typeface="Calibri" panose="020F0502020204030204" pitchFamily="34" charset="0"/>
              <a:cs typeface="Calibri" panose="020F0502020204030204" pitchFamily="34" charset="0"/>
            </a:rPr>
            <a:t>Tener Fé en sus lideres desde el primer día que contratamos a alguien esa persona debe tener al menos una pizca de fé en el líder.  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29FB1A6-EFF3-439D-8AF7-302A5EE1D487}" type="parTrans" cxnId="{0A76976A-3270-4C80-8730-B3422F12D77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AA13E69-7490-4027-8AC0-1024BE5FD915}" type="sibTrans" cxnId="{0A76976A-3270-4C80-8730-B3422F12D77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D7397B-D37C-4CF6-9AE5-E742ED9ACC49}" type="pres">
      <dgm:prSet presAssocID="{D90F002A-49ED-4920-8859-A1B9D7D862D5}" presName="root" presStyleCnt="0">
        <dgm:presLayoutVars>
          <dgm:dir/>
          <dgm:resizeHandles val="exact"/>
        </dgm:presLayoutVars>
      </dgm:prSet>
      <dgm:spPr/>
    </dgm:pt>
    <dgm:pt modelId="{9284FF25-6273-43AB-A01A-4D130E689A62}" type="pres">
      <dgm:prSet presAssocID="{2902F82D-4A6B-4A5E-98E1-6D4B810B63FC}" presName="compNode" presStyleCnt="0"/>
      <dgm:spPr/>
    </dgm:pt>
    <dgm:pt modelId="{CCA49486-BCAD-4005-BD53-BC44C55BF94F}" type="pres">
      <dgm:prSet presAssocID="{2902F82D-4A6B-4A5E-98E1-6D4B810B63FC}" presName="iconBgRect" presStyleLbl="bgShp" presStyleIdx="0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2B02B063-8DAC-47E5-B69A-EB509E334D57}" type="pres">
      <dgm:prSet presAssocID="{2902F82D-4A6B-4A5E-98E1-6D4B810B63FC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lamation Mark"/>
        </a:ext>
      </dgm:extLst>
    </dgm:pt>
    <dgm:pt modelId="{5B47B936-00FE-4B11-A966-CF7FFCA4E0D9}" type="pres">
      <dgm:prSet presAssocID="{2902F82D-4A6B-4A5E-98E1-6D4B810B63FC}" presName="spaceRect" presStyleCnt="0"/>
      <dgm:spPr/>
    </dgm:pt>
    <dgm:pt modelId="{02173D56-9125-4AE2-8B4C-FDEE60292BED}" type="pres">
      <dgm:prSet presAssocID="{2902F82D-4A6B-4A5E-98E1-6D4B810B63FC}" presName="textRect" presStyleLbl="revTx" presStyleIdx="0" presStyleCnt="8">
        <dgm:presLayoutVars>
          <dgm:chMax val="1"/>
          <dgm:chPref val="1"/>
        </dgm:presLayoutVars>
      </dgm:prSet>
      <dgm:spPr/>
    </dgm:pt>
    <dgm:pt modelId="{EDD5EAA0-CAE1-4F7E-9E4A-5D63C33FD67C}" type="pres">
      <dgm:prSet presAssocID="{28AABB3A-F6E1-4BE3-B9D3-1A02D141E578}" presName="sibTrans" presStyleCnt="0"/>
      <dgm:spPr/>
    </dgm:pt>
    <dgm:pt modelId="{0D5C66D2-5E5A-4AAD-8F25-8DDC5C97978B}" type="pres">
      <dgm:prSet presAssocID="{9E1E415C-1D71-4A30-9870-C6BC51B93C2A}" presName="compNode" presStyleCnt="0"/>
      <dgm:spPr/>
    </dgm:pt>
    <dgm:pt modelId="{2800C857-C6DA-41E7-8E57-84CE3709561E}" type="pres">
      <dgm:prSet presAssocID="{9E1E415C-1D71-4A30-9870-C6BC51B93C2A}" presName="iconBgRect" presStyleLbl="bgShp" presStyleIdx="1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968E4CE0-74FF-4C78-93CB-49BC4251107F}" type="pres">
      <dgm:prSet presAssocID="{9E1E415C-1D71-4A30-9870-C6BC51B93C2A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96D5831-95A5-4782-99FE-B2A59709AAEB}" type="pres">
      <dgm:prSet presAssocID="{9E1E415C-1D71-4A30-9870-C6BC51B93C2A}" presName="spaceRect" presStyleCnt="0"/>
      <dgm:spPr/>
    </dgm:pt>
    <dgm:pt modelId="{D42ECFF4-3C39-4120-800E-2B3FA694AB5A}" type="pres">
      <dgm:prSet presAssocID="{9E1E415C-1D71-4A30-9870-C6BC51B93C2A}" presName="textRect" presStyleLbl="revTx" presStyleIdx="1" presStyleCnt="8">
        <dgm:presLayoutVars>
          <dgm:chMax val="1"/>
          <dgm:chPref val="1"/>
        </dgm:presLayoutVars>
      </dgm:prSet>
      <dgm:spPr/>
    </dgm:pt>
    <dgm:pt modelId="{13E7B988-329A-44DF-9D83-2CC8F41DB369}" type="pres">
      <dgm:prSet presAssocID="{02FDA47A-56FA-4229-814A-81693BED799A}" presName="sibTrans" presStyleCnt="0"/>
      <dgm:spPr/>
    </dgm:pt>
    <dgm:pt modelId="{446FD8E7-2D21-4826-BD37-41CCE63D37AC}" type="pres">
      <dgm:prSet presAssocID="{362B00B8-ACA5-40D2-B6B3-BEA511E72574}" presName="compNode" presStyleCnt="0"/>
      <dgm:spPr/>
    </dgm:pt>
    <dgm:pt modelId="{24E2BF58-4449-40FA-81C3-539902244BBB}" type="pres">
      <dgm:prSet presAssocID="{362B00B8-ACA5-40D2-B6B3-BEA511E72574}" presName="iconBgRect" presStyleLbl="bgShp" presStyleIdx="2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9695CB89-F62F-41A9-9D5A-849729D2597C}" type="pres">
      <dgm:prSet presAssocID="{362B00B8-ACA5-40D2-B6B3-BEA511E72574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"/>
        </a:ext>
      </dgm:extLst>
    </dgm:pt>
    <dgm:pt modelId="{ADB115E4-F41C-40F6-9F60-C82F1203F190}" type="pres">
      <dgm:prSet presAssocID="{362B00B8-ACA5-40D2-B6B3-BEA511E72574}" presName="spaceRect" presStyleCnt="0"/>
      <dgm:spPr/>
    </dgm:pt>
    <dgm:pt modelId="{0DF0CC21-9771-40BA-977D-36B1C7412D5C}" type="pres">
      <dgm:prSet presAssocID="{362B00B8-ACA5-40D2-B6B3-BEA511E72574}" presName="textRect" presStyleLbl="revTx" presStyleIdx="2" presStyleCnt="8">
        <dgm:presLayoutVars>
          <dgm:chMax val="1"/>
          <dgm:chPref val="1"/>
        </dgm:presLayoutVars>
      </dgm:prSet>
      <dgm:spPr/>
    </dgm:pt>
    <dgm:pt modelId="{B9375169-F8AC-4D69-B7AA-99F71EE47FB7}" type="pres">
      <dgm:prSet presAssocID="{BD312F54-5367-490D-94D6-A309F7057C81}" presName="sibTrans" presStyleCnt="0"/>
      <dgm:spPr/>
    </dgm:pt>
    <dgm:pt modelId="{074A7E6D-8DCD-4112-B5D2-70535F7AC44B}" type="pres">
      <dgm:prSet presAssocID="{71A30467-8D57-4507-A79A-AA4A6BAA8833}" presName="compNode" presStyleCnt="0"/>
      <dgm:spPr/>
    </dgm:pt>
    <dgm:pt modelId="{64C4D804-58F5-48D3-9A13-48CCCE30C26E}" type="pres">
      <dgm:prSet presAssocID="{71A30467-8D57-4507-A79A-AA4A6BAA8833}" presName="iconBgRect" presStyleLbl="bgShp" presStyleIdx="3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6A492410-9DCC-4A32-AB8E-F10E54915EC4}" type="pres">
      <dgm:prSet presAssocID="{71A30467-8D57-4507-A79A-AA4A6BAA8833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4B04485B-8EC1-475C-AE6C-757C1C194E59}" type="pres">
      <dgm:prSet presAssocID="{71A30467-8D57-4507-A79A-AA4A6BAA8833}" presName="spaceRect" presStyleCnt="0"/>
      <dgm:spPr/>
    </dgm:pt>
    <dgm:pt modelId="{D574818C-EEEA-4A50-B0DC-DAAFDF763924}" type="pres">
      <dgm:prSet presAssocID="{71A30467-8D57-4507-A79A-AA4A6BAA8833}" presName="textRect" presStyleLbl="revTx" presStyleIdx="3" presStyleCnt="8">
        <dgm:presLayoutVars>
          <dgm:chMax val="1"/>
          <dgm:chPref val="1"/>
        </dgm:presLayoutVars>
      </dgm:prSet>
      <dgm:spPr/>
    </dgm:pt>
    <dgm:pt modelId="{D2EB809B-3833-4FE6-A0C7-EEE792192B99}" type="pres">
      <dgm:prSet presAssocID="{F17DF119-B1A7-49D5-A4D0-27FFD0F735A8}" presName="sibTrans" presStyleCnt="0"/>
      <dgm:spPr/>
    </dgm:pt>
    <dgm:pt modelId="{B6345957-942A-41EC-97B3-0FE311C348BF}" type="pres">
      <dgm:prSet presAssocID="{6D78BA27-A520-42C0-9B60-3308174BCCB6}" presName="compNode" presStyleCnt="0"/>
      <dgm:spPr/>
    </dgm:pt>
    <dgm:pt modelId="{8F4665E4-F1FA-42FE-B947-126F0F58E514}" type="pres">
      <dgm:prSet presAssocID="{6D78BA27-A520-42C0-9B60-3308174BCCB6}" presName="iconBgRect" presStyleLbl="bgShp" presStyleIdx="4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251C946D-5BC4-47D1-B4B0-627D48B11BB7}" type="pres">
      <dgm:prSet presAssocID="{6D78BA27-A520-42C0-9B60-3308174BCCB6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AC3D310A-418F-4C98-AE17-4AD80B2D597D}" type="pres">
      <dgm:prSet presAssocID="{6D78BA27-A520-42C0-9B60-3308174BCCB6}" presName="spaceRect" presStyleCnt="0"/>
      <dgm:spPr/>
    </dgm:pt>
    <dgm:pt modelId="{22C3239E-55A1-4697-8115-1E2859900B66}" type="pres">
      <dgm:prSet presAssocID="{6D78BA27-A520-42C0-9B60-3308174BCCB6}" presName="textRect" presStyleLbl="revTx" presStyleIdx="4" presStyleCnt="8">
        <dgm:presLayoutVars>
          <dgm:chMax val="1"/>
          <dgm:chPref val="1"/>
        </dgm:presLayoutVars>
      </dgm:prSet>
      <dgm:spPr/>
    </dgm:pt>
    <dgm:pt modelId="{2FBACFC0-35FF-42A6-B11C-CB2B4AEE0219}" type="pres">
      <dgm:prSet presAssocID="{75CC80A0-FDB5-4D78-B4D3-16D54947A657}" presName="sibTrans" presStyleCnt="0"/>
      <dgm:spPr/>
    </dgm:pt>
    <dgm:pt modelId="{855CBFF1-85A1-41B6-9F10-2507C20105BB}" type="pres">
      <dgm:prSet presAssocID="{4AB881CE-EBB6-486C-93C1-9E0F5D0209C7}" presName="compNode" presStyleCnt="0"/>
      <dgm:spPr/>
    </dgm:pt>
    <dgm:pt modelId="{CE10D685-C2CD-42D1-B579-CD464B8A3D94}" type="pres">
      <dgm:prSet presAssocID="{4AB881CE-EBB6-486C-93C1-9E0F5D0209C7}" presName="iconBgRect" presStyleLbl="bgShp" presStyleIdx="5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5B890169-CF15-4F48-8AE3-411AE7735237}" type="pres">
      <dgm:prSet presAssocID="{4AB881CE-EBB6-486C-93C1-9E0F5D0209C7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747E4002-A010-4498-A624-CBA30A1DDEE4}" type="pres">
      <dgm:prSet presAssocID="{4AB881CE-EBB6-486C-93C1-9E0F5D0209C7}" presName="spaceRect" presStyleCnt="0"/>
      <dgm:spPr/>
    </dgm:pt>
    <dgm:pt modelId="{807E8291-D0CC-4AE3-B7E2-B109163275C5}" type="pres">
      <dgm:prSet presAssocID="{4AB881CE-EBB6-486C-93C1-9E0F5D0209C7}" presName="textRect" presStyleLbl="revTx" presStyleIdx="5" presStyleCnt="8">
        <dgm:presLayoutVars>
          <dgm:chMax val="1"/>
          <dgm:chPref val="1"/>
        </dgm:presLayoutVars>
      </dgm:prSet>
      <dgm:spPr/>
    </dgm:pt>
    <dgm:pt modelId="{CE5C905B-DDCD-4A06-94E5-B7050EADD323}" type="pres">
      <dgm:prSet presAssocID="{F40BD9C7-08F2-4EAC-8D08-1F06E6C76A36}" presName="sibTrans" presStyleCnt="0"/>
      <dgm:spPr/>
    </dgm:pt>
    <dgm:pt modelId="{EC76FF9A-CE82-44AF-8DEF-2EDA8BE4028E}" type="pres">
      <dgm:prSet presAssocID="{6853BAE3-BFC3-44F4-80E0-134A4A8B0707}" presName="compNode" presStyleCnt="0"/>
      <dgm:spPr/>
    </dgm:pt>
    <dgm:pt modelId="{8CCF54AE-3147-4273-B4BD-2C2ADF18B91F}" type="pres">
      <dgm:prSet presAssocID="{6853BAE3-BFC3-44F4-80E0-134A4A8B0707}" presName="iconBgRect" presStyleLbl="bgShp" presStyleIdx="6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DDB010AD-90E0-46F7-87AB-BAAD016BC003}" type="pres">
      <dgm:prSet presAssocID="{6853BAE3-BFC3-44F4-80E0-134A4A8B0707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w"/>
        </a:ext>
      </dgm:extLst>
    </dgm:pt>
    <dgm:pt modelId="{11BE7419-5A1A-460E-B393-B39CE5A05CF5}" type="pres">
      <dgm:prSet presAssocID="{6853BAE3-BFC3-44F4-80E0-134A4A8B0707}" presName="spaceRect" presStyleCnt="0"/>
      <dgm:spPr/>
    </dgm:pt>
    <dgm:pt modelId="{FDB1B30B-2570-4753-9739-1F5909F1C43A}" type="pres">
      <dgm:prSet presAssocID="{6853BAE3-BFC3-44F4-80E0-134A4A8B0707}" presName="textRect" presStyleLbl="revTx" presStyleIdx="6" presStyleCnt="8">
        <dgm:presLayoutVars>
          <dgm:chMax val="1"/>
          <dgm:chPref val="1"/>
        </dgm:presLayoutVars>
      </dgm:prSet>
      <dgm:spPr/>
    </dgm:pt>
    <dgm:pt modelId="{10166A93-DA30-42CC-92E9-98DD4B4DCB4E}" type="pres">
      <dgm:prSet presAssocID="{805FB391-887F-4B09-934B-29BD762B5D04}" presName="sibTrans" presStyleCnt="0"/>
      <dgm:spPr/>
    </dgm:pt>
    <dgm:pt modelId="{6F80679A-A941-4FDF-8C77-CA8DC78EEFB5}" type="pres">
      <dgm:prSet presAssocID="{DB68D909-C8F7-42E4-8238-5B4DCE04FFE8}" presName="compNode" presStyleCnt="0"/>
      <dgm:spPr/>
    </dgm:pt>
    <dgm:pt modelId="{6EAE0044-B38B-4BA0-A68F-1328E7375551}" type="pres">
      <dgm:prSet presAssocID="{DB68D909-C8F7-42E4-8238-5B4DCE04FFE8}" presName="iconBgRect" presStyleLbl="bgShp" presStyleIdx="7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0F93629A-39CB-475F-AA05-DB64A61A3916}" type="pres">
      <dgm:prSet presAssocID="{DB68D909-C8F7-42E4-8238-5B4DCE04FFE8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iraffe"/>
        </a:ext>
      </dgm:extLst>
    </dgm:pt>
    <dgm:pt modelId="{000FA8C9-FC33-4718-BF20-3B414D8E9602}" type="pres">
      <dgm:prSet presAssocID="{DB68D909-C8F7-42E4-8238-5B4DCE04FFE8}" presName="spaceRect" presStyleCnt="0"/>
      <dgm:spPr/>
    </dgm:pt>
    <dgm:pt modelId="{090C7761-6364-4D7A-8722-A3698BD8F5E1}" type="pres">
      <dgm:prSet presAssocID="{DB68D909-C8F7-42E4-8238-5B4DCE04FFE8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FEFC4C00-88CE-49A7-8A3C-0DFE1025D0CA}" srcId="{D90F002A-49ED-4920-8859-A1B9D7D862D5}" destId="{71A30467-8D57-4507-A79A-AA4A6BAA8833}" srcOrd="3" destOrd="0" parTransId="{1CFFFEA4-08B9-41F2-9124-76282BED0DAB}" sibTransId="{F17DF119-B1A7-49D5-A4D0-27FFD0F735A8}"/>
    <dgm:cxn modelId="{79ADE508-37C2-4B0A-A29B-78024AE94533}" srcId="{D90F002A-49ED-4920-8859-A1B9D7D862D5}" destId="{362B00B8-ACA5-40D2-B6B3-BEA511E72574}" srcOrd="2" destOrd="0" parTransId="{3E175889-2897-4236-BE01-46D5E940D163}" sibTransId="{BD312F54-5367-490D-94D6-A309F7057C81}"/>
    <dgm:cxn modelId="{0B43F32A-335E-455D-9D02-8D3A0E4083B9}" type="presOf" srcId="{4AB881CE-EBB6-486C-93C1-9E0F5D0209C7}" destId="{807E8291-D0CC-4AE3-B7E2-B109163275C5}" srcOrd="0" destOrd="0" presId="urn:microsoft.com/office/officeart/2018/5/layout/IconLeafLabelList"/>
    <dgm:cxn modelId="{0A76976A-3270-4C80-8730-B3422F12D773}" srcId="{D90F002A-49ED-4920-8859-A1B9D7D862D5}" destId="{DB68D909-C8F7-42E4-8238-5B4DCE04FFE8}" srcOrd="7" destOrd="0" parTransId="{629FB1A6-EFF3-439D-8AF7-302A5EE1D487}" sibTransId="{5AA13E69-7490-4027-8AC0-1024BE5FD915}"/>
    <dgm:cxn modelId="{0301976C-80E5-4906-8287-5120692C8708}" srcId="{D90F002A-49ED-4920-8859-A1B9D7D862D5}" destId="{6D78BA27-A520-42C0-9B60-3308174BCCB6}" srcOrd="4" destOrd="0" parTransId="{226D0DAD-4EBE-4195-9DCF-F6B206926C24}" sibTransId="{75CC80A0-FDB5-4D78-B4D3-16D54947A657}"/>
    <dgm:cxn modelId="{815AD958-4E44-4174-815E-8B7FCE9183AB}" srcId="{D90F002A-49ED-4920-8859-A1B9D7D862D5}" destId="{6853BAE3-BFC3-44F4-80E0-134A4A8B0707}" srcOrd="6" destOrd="0" parTransId="{BE21FAF6-878A-449E-A4DE-26D6895617A4}" sibTransId="{805FB391-887F-4B09-934B-29BD762B5D04}"/>
    <dgm:cxn modelId="{4868047D-0709-473A-9A88-38F0575C1232}" type="presOf" srcId="{71A30467-8D57-4507-A79A-AA4A6BAA8833}" destId="{D574818C-EEEA-4A50-B0DC-DAAFDF763924}" srcOrd="0" destOrd="0" presId="urn:microsoft.com/office/officeart/2018/5/layout/IconLeafLabelList"/>
    <dgm:cxn modelId="{EBB99F7E-F858-4105-A089-87E05486B501}" type="presOf" srcId="{D90F002A-49ED-4920-8859-A1B9D7D862D5}" destId="{60D7397B-D37C-4CF6-9AE5-E742ED9ACC49}" srcOrd="0" destOrd="0" presId="urn:microsoft.com/office/officeart/2018/5/layout/IconLeafLabelList"/>
    <dgm:cxn modelId="{DA526F7F-4636-40FE-A1AB-79BCF5B284CB}" type="presOf" srcId="{2902F82D-4A6B-4A5E-98E1-6D4B810B63FC}" destId="{02173D56-9125-4AE2-8B4C-FDEE60292BED}" srcOrd="0" destOrd="0" presId="urn:microsoft.com/office/officeart/2018/5/layout/IconLeafLabelList"/>
    <dgm:cxn modelId="{8F276384-FB02-4713-A885-68E426278920}" srcId="{D90F002A-49ED-4920-8859-A1B9D7D862D5}" destId="{9E1E415C-1D71-4A30-9870-C6BC51B93C2A}" srcOrd="1" destOrd="0" parTransId="{CB1458CB-DE6D-4F0A-BE12-FD8E38BE7268}" sibTransId="{02FDA47A-56FA-4229-814A-81693BED799A}"/>
    <dgm:cxn modelId="{7A593E8C-DF71-49E3-8437-E344ED913869}" type="presOf" srcId="{DB68D909-C8F7-42E4-8238-5B4DCE04FFE8}" destId="{090C7761-6364-4D7A-8722-A3698BD8F5E1}" srcOrd="0" destOrd="0" presId="urn:microsoft.com/office/officeart/2018/5/layout/IconLeafLabelList"/>
    <dgm:cxn modelId="{120B8593-C80C-4E5F-8F82-150EF8F29A2B}" type="presOf" srcId="{362B00B8-ACA5-40D2-B6B3-BEA511E72574}" destId="{0DF0CC21-9771-40BA-977D-36B1C7412D5C}" srcOrd="0" destOrd="0" presId="urn:microsoft.com/office/officeart/2018/5/layout/IconLeafLabelList"/>
    <dgm:cxn modelId="{6744FDAA-58F7-4E9F-B15E-97485DE19BCE}" type="presOf" srcId="{9E1E415C-1D71-4A30-9870-C6BC51B93C2A}" destId="{D42ECFF4-3C39-4120-800E-2B3FA694AB5A}" srcOrd="0" destOrd="0" presId="urn:microsoft.com/office/officeart/2018/5/layout/IconLeafLabelList"/>
    <dgm:cxn modelId="{00B641B1-EA77-4063-8CE3-843053DFC4D6}" srcId="{D90F002A-49ED-4920-8859-A1B9D7D862D5}" destId="{4AB881CE-EBB6-486C-93C1-9E0F5D0209C7}" srcOrd="5" destOrd="0" parTransId="{F6AA8C53-D425-4AAB-B356-A76D63E9D138}" sibTransId="{F40BD9C7-08F2-4EAC-8D08-1F06E6C76A36}"/>
    <dgm:cxn modelId="{2BA587B1-F5CE-443C-9270-26869A288AAA}" srcId="{D90F002A-49ED-4920-8859-A1B9D7D862D5}" destId="{2902F82D-4A6B-4A5E-98E1-6D4B810B63FC}" srcOrd="0" destOrd="0" parTransId="{8AFBA228-7C00-45BC-BD64-4EF9C8FF57F1}" sibTransId="{28AABB3A-F6E1-4BE3-B9D3-1A02D141E578}"/>
    <dgm:cxn modelId="{98BF11CC-97B2-4945-B7DA-C2F6908F3568}" type="presOf" srcId="{6853BAE3-BFC3-44F4-80E0-134A4A8B0707}" destId="{FDB1B30B-2570-4753-9739-1F5909F1C43A}" srcOrd="0" destOrd="0" presId="urn:microsoft.com/office/officeart/2018/5/layout/IconLeafLabelList"/>
    <dgm:cxn modelId="{AD2564FE-D132-4325-99C9-7F485D2D630C}" type="presOf" srcId="{6D78BA27-A520-42C0-9B60-3308174BCCB6}" destId="{22C3239E-55A1-4697-8115-1E2859900B66}" srcOrd="0" destOrd="0" presId="urn:microsoft.com/office/officeart/2018/5/layout/IconLeafLabelList"/>
    <dgm:cxn modelId="{1BC95497-D197-49DE-BE38-98018652460B}" type="presParOf" srcId="{60D7397B-D37C-4CF6-9AE5-E742ED9ACC49}" destId="{9284FF25-6273-43AB-A01A-4D130E689A62}" srcOrd="0" destOrd="0" presId="urn:microsoft.com/office/officeart/2018/5/layout/IconLeafLabelList"/>
    <dgm:cxn modelId="{CFECA97B-5DBD-4111-9E96-DD1CCC5A7EEC}" type="presParOf" srcId="{9284FF25-6273-43AB-A01A-4D130E689A62}" destId="{CCA49486-BCAD-4005-BD53-BC44C55BF94F}" srcOrd="0" destOrd="0" presId="urn:microsoft.com/office/officeart/2018/5/layout/IconLeafLabelList"/>
    <dgm:cxn modelId="{5692D6B2-5C7E-4FA9-83FF-7ED0B0DE8906}" type="presParOf" srcId="{9284FF25-6273-43AB-A01A-4D130E689A62}" destId="{2B02B063-8DAC-47E5-B69A-EB509E334D57}" srcOrd="1" destOrd="0" presId="urn:microsoft.com/office/officeart/2018/5/layout/IconLeafLabelList"/>
    <dgm:cxn modelId="{679A80D5-B22A-4DA0-B047-6F45D504A5A4}" type="presParOf" srcId="{9284FF25-6273-43AB-A01A-4D130E689A62}" destId="{5B47B936-00FE-4B11-A966-CF7FFCA4E0D9}" srcOrd="2" destOrd="0" presId="urn:microsoft.com/office/officeart/2018/5/layout/IconLeafLabelList"/>
    <dgm:cxn modelId="{B129E3DD-33BA-4E00-8BA0-F8E05CD271BB}" type="presParOf" srcId="{9284FF25-6273-43AB-A01A-4D130E689A62}" destId="{02173D56-9125-4AE2-8B4C-FDEE60292BED}" srcOrd="3" destOrd="0" presId="urn:microsoft.com/office/officeart/2018/5/layout/IconLeafLabelList"/>
    <dgm:cxn modelId="{78BEAB84-000D-4581-98C8-4D297A492972}" type="presParOf" srcId="{60D7397B-D37C-4CF6-9AE5-E742ED9ACC49}" destId="{EDD5EAA0-CAE1-4F7E-9E4A-5D63C33FD67C}" srcOrd="1" destOrd="0" presId="urn:microsoft.com/office/officeart/2018/5/layout/IconLeafLabelList"/>
    <dgm:cxn modelId="{FF5F8CE6-6B18-45B3-92F2-F8A4607D5F0F}" type="presParOf" srcId="{60D7397B-D37C-4CF6-9AE5-E742ED9ACC49}" destId="{0D5C66D2-5E5A-4AAD-8F25-8DDC5C97978B}" srcOrd="2" destOrd="0" presId="urn:microsoft.com/office/officeart/2018/5/layout/IconLeafLabelList"/>
    <dgm:cxn modelId="{B9E66232-8AF7-4C5E-9502-DBD6FD1F6688}" type="presParOf" srcId="{0D5C66D2-5E5A-4AAD-8F25-8DDC5C97978B}" destId="{2800C857-C6DA-41E7-8E57-84CE3709561E}" srcOrd="0" destOrd="0" presId="urn:microsoft.com/office/officeart/2018/5/layout/IconLeafLabelList"/>
    <dgm:cxn modelId="{DB1F91B2-E237-4EA2-8ED7-3850B86D463E}" type="presParOf" srcId="{0D5C66D2-5E5A-4AAD-8F25-8DDC5C97978B}" destId="{968E4CE0-74FF-4C78-93CB-49BC4251107F}" srcOrd="1" destOrd="0" presId="urn:microsoft.com/office/officeart/2018/5/layout/IconLeafLabelList"/>
    <dgm:cxn modelId="{C8C4F0CF-61CB-4269-8E1A-604A8F02E7FA}" type="presParOf" srcId="{0D5C66D2-5E5A-4AAD-8F25-8DDC5C97978B}" destId="{096D5831-95A5-4782-99FE-B2A59709AAEB}" srcOrd="2" destOrd="0" presId="urn:microsoft.com/office/officeart/2018/5/layout/IconLeafLabelList"/>
    <dgm:cxn modelId="{9D8F8EA1-95B5-45BD-93CE-4EB11DBF10CD}" type="presParOf" srcId="{0D5C66D2-5E5A-4AAD-8F25-8DDC5C97978B}" destId="{D42ECFF4-3C39-4120-800E-2B3FA694AB5A}" srcOrd="3" destOrd="0" presId="urn:microsoft.com/office/officeart/2018/5/layout/IconLeafLabelList"/>
    <dgm:cxn modelId="{A368E1E7-707B-436F-BA55-52081E6D448D}" type="presParOf" srcId="{60D7397B-D37C-4CF6-9AE5-E742ED9ACC49}" destId="{13E7B988-329A-44DF-9D83-2CC8F41DB369}" srcOrd="3" destOrd="0" presId="urn:microsoft.com/office/officeart/2018/5/layout/IconLeafLabelList"/>
    <dgm:cxn modelId="{C1D81C1F-9995-4B2C-8C70-CBBFC9CFF622}" type="presParOf" srcId="{60D7397B-D37C-4CF6-9AE5-E742ED9ACC49}" destId="{446FD8E7-2D21-4826-BD37-41CCE63D37AC}" srcOrd="4" destOrd="0" presId="urn:microsoft.com/office/officeart/2018/5/layout/IconLeafLabelList"/>
    <dgm:cxn modelId="{B8D8DBD4-7394-4CBB-8AE3-B37775FDDD7E}" type="presParOf" srcId="{446FD8E7-2D21-4826-BD37-41CCE63D37AC}" destId="{24E2BF58-4449-40FA-81C3-539902244BBB}" srcOrd="0" destOrd="0" presId="urn:microsoft.com/office/officeart/2018/5/layout/IconLeafLabelList"/>
    <dgm:cxn modelId="{7CE8BFCC-F581-4E68-8604-15EE4104A930}" type="presParOf" srcId="{446FD8E7-2D21-4826-BD37-41CCE63D37AC}" destId="{9695CB89-F62F-41A9-9D5A-849729D2597C}" srcOrd="1" destOrd="0" presId="urn:microsoft.com/office/officeart/2018/5/layout/IconLeafLabelList"/>
    <dgm:cxn modelId="{2DF15F09-9032-419D-AE19-F6CE21F2239B}" type="presParOf" srcId="{446FD8E7-2D21-4826-BD37-41CCE63D37AC}" destId="{ADB115E4-F41C-40F6-9F60-C82F1203F190}" srcOrd="2" destOrd="0" presId="urn:microsoft.com/office/officeart/2018/5/layout/IconLeafLabelList"/>
    <dgm:cxn modelId="{9F151A8A-3EB5-4669-81CF-02A0BEFD8FA3}" type="presParOf" srcId="{446FD8E7-2D21-4826-BD37-41CCE63D37AC}" destId="{0DF0CC21-9771-40BA-977D-36B1C7412D5C}" srcOrd="3" destOrd="0" presId="urn:microsoft.com/office/officeart/2018/5/layout/IconLeafLabelList"/>
    <dgm:cxn modelId="{95F54AEF-723C-4858-9CA1-C9EFD026EC6C}" type="presParOf" srcId="{60D7397B-D37C-4CF6-9AE5-E742ED9ACC49}" destId="{B9375169-F8AC-4D69-B7AA-99F71EE47FB7}" srcOrd="5" destOrd="0" presId="urn:microsoft.com/office/officeart/2018/5/layout/IconLeafLabelList"/>
    <dgm:cxn modelId="{0D781741-3223-4F26-8DA4-496107A4FE64}" type="presParOf" srcId="{60D7397B-D37C-4CF6-9AE5-E742ED9ACC49}" destId="{074A7E6D-8DCD-4112-B5D2-70535F7AC44B}" srcOrd="6" destOrd="0" presId="urn:microsoft.com/office/officeart/2018/5/layout/IconLeafLabelList"/>
    <dgm:cxn modelId="{B59EA3C3-84CA-4272-9350-A6D3F9BB65BF}" type="presParOf" srcId="{074A7E6D-8DCD-4112-B5D2-70535F7AC44B}" destId="{64C4D804-58F5-48D3-9A13-48CCCE30C26E}" srcOrd="0" destOrd="0" presId="urn:microsoft.com/office/officeart/2018/5/layout/IconLeafLabelList"/>
    <dgm:cxn modelId="{5E5B53BA-4590-47C9-8227-A2D12DB8DB75}" type="presParOf" srcId="{074A7E6D-8DCD-4112-B5D2-70535F7AC44B}" destId="{6A492410-9DCC-4A32-AB8E-F10E54915EC4}" srcOrd="1" destOrd="0" presId="urn:microsoft.com/office/officeart/2018/5/layout/IconLeafLabelList"/>
    <dgm:cxn modelId="{7A6D8250-A860-44D0-81B2-A4BE56CE8339}" type="presParOf" srcId="{074A7E6D-8DCD-4112-B5D2-70535F7AC44B}" destId="{4B04485B-8EC1-475C-AE6C-757C1C194E59}" srcOrd="2" destOrd="0" presId="urn:microsoft.com/office/officeart/2018/5/layout/IconLeafLabelList"/>
    <dgm:cxn modelId="{CB2AD48A-F8B7-4918-AAB1-6911D75B1B27}" type="presParOf" srcId="{074A7E6D-8DCD-4112-B5D2-70535F7AC44B}" destId="{D574818C-EEEA-4A50-B0DC-DAAFDF763924}" srcOrd="3" destOrd="0" presId="urn:microsoft.com/office/officeart/2018/5/layout/IconLeafLabelList"/>
    <dgm:cxn modelId="{675A04FF-9B76-4271-B9FE-CB6E519B1863}" type="presParOf" srcId="{60D7397B-D37C-4CF6-9AE5-E742ED9ACC49}" destId="{D2EB809B-3833-4FE6-A0C7-EEE792192B99}" srcOrd="7" destOrd="0" presId="urn:microsoft.com/office/officeart/2018/5/layout/IconLeafLabelList"/>
    <dgm:cxn modelId="{33D85A47-4C05-4686-ACBF-162256281B3D}" type="presParOf" srcId="{60D7397B-D37C-4CF6-9AE5-E742ED9ACC49}" destId="{B6345957-942A-41EC-97B3-0FE311C348BF}" srcOrd="8" destOrd="0" presId="urn:microsoft.com/office/officeart/2018/5/layout/IconLeafLabelList"/>
    <dgm:cxn modelId="{FA6292F3-35B9-466A-8773-8DB1A61A19AE}" type="presParOf" srcId="{B6345957-942A-41EC-97B3-0FE311C348BF}" destId="{8F4665E4-F1FA-42FE-B947-126F0F58E514}" srcOrd="0" destOrd="0" presId="urn:microsoft.com/office/officeart/2018/5/layout/IconLeafLabelList"/>
    <dgm:cxn modelId="{FE48E2CF-6528-4728-AE4F-F756ECDF67FA}" type="presParOf" srcId="{B6345957-942A-41EC-97B3-0FE311C348BF}" destId="{251C946D-5BC4-47D1-B4B0-627D48B11BB7}" srcOrd="1" destOrd="0" presId="urn:microsoft.com/office/officeart/2018/5/layout/IconLeafLabelList"/>
    <dgm:cxn modelId="{1F1EBF4E-2B81-4790-955D-E51CEBC985C7}" type="presParOf" srcId="{B6345957-942A-41EC-97B3-0FE311C348BF}" destId="{AC3D310A-418F-4C98-AE17-4AD80B2D597D}" srcOrd="2" destOrd="0" presId="urn:microsoft.com/office/officeart/2018/5/layout/IconLeafLabelList"/>
    <dgm:cxn modelId="{A16A7C35-3BDE-4F7B-92DD-EDEE76986033}" type="presParOf" srcId="{B6345957-942A-41EC-97B3-0FE311C348BF}" destId="{22C3239E-55A1-4697-8115-1E2859900B66}" srcOrd="3" destOrd="0" presId="urn:microsoft.com/office/officeart/2018/5/layout/IconLeafLabelList"/>
    <dgm:cxn modelId="{1AA9C771-8DD3-406F-955E-63ABEF76635E}" type="presParOf" srcId="{60D7397B-D37C-4CF6-9AE5-E742ED9ACC49}" destId="{2FBACFC0-35FF-42A6-B11C-CB2B4AEE0219}" srcOrd="9" destOrd="0" presId="urn:microsoft.com/office/officeart/2018/5/layout/IconLeafLabelList"/>
    <dgm:cxn modelId="{EE813EE8-55C9-45EE-8157-17937EA6C31B}" type="presParOf" srcId="{60D7397B-D37C-4CF6-9AE5-E742ED9ACC49}" destId="{855CBFF1-85A1-41B6-9F10-2507C20105BB}" srcOrd="10" destOrd="0" presId="urn:microsoft.com/office/officeart/2018/5/layout/IconLeafLabelList"/>
    <dgm:cxn modelId="{21DC2C1F-22DF-43B0-B77B-30BD07A0E2A7}" type="presParOf" srcId="{855CBFF1-85A1-41B6-9F10-2507C20105BB}" destId="{CE10D685-C2CD-42D1-B579-CD464B8A3D94}" srcOrd="0" destOrd="0" presId="urn:microsoft.com/office/officeart/2018/5/layout/IconLeafLabelList"/>
    <dgm:cxn modelId="{A765AA72-00BF-464E-A628-BC1138466661}" type="presParOf" srcId="{855CBFF1-85A1-41B6-9F10-2507C20105BB}" destId="{5B890169-CF15-4F48-8AE3-411AE7735237}" srcOrd="1" destOrd="0" presId="urn:microsoft.com/office/officeart/2018/5/layout/IconLeafLabelList"/>
    <dgm:cxn modelId="{5EEB4F0F-B94E-4A00-9181-8400219338D5}" type="presParOf" srcId="{855CBFF1-85A1-41B6-9F10-2507C20105BB}" destId="{747E4002-A010-4498-A624-CBA30A1DDEE4}" srcOrd="2" destOrd="0" presId="urn:microsoft.com/office/officeart/2018/5/layout/IconLeafLabelList"/>
    <dgm:cxn modelId="{C41B32F7-59AB-45B3-984F-B2D291119802}" type="presParOf" srcId="{855CBFF1-85A1-41B6-9F10-2507C20105BB}" destId="{807E8291-D0CC-4AE3-B7E2-B109163275C5}" srcOrd="3" destOrd="0" presId="urn:microsoft.com/office/officeart/2018/5/layout/IconLeafLabelList"/>
    <dgm:cxn modelId="{73B39D3B-56AC-4BD0-9F48-3B1F5E52A540}" type="presParOf" srcId="{60D7397B-D37C-4CF6-9AE5-E742ED9ACC49}" destId="{CE5C905B-DDCD-4A06-94E5-B7050EADD323}" srcOrd="11" destOrd="0" presId="urn:microsoft.com/office/officeart/2018/5/layout/IconLeafLabelList"/>
    <dgm:cxn modelId="{F143772F-0FBB-452F-924C-3ECD3D33F4D3}" type="presParOf" srcId="{60D7397B-D37C-4CF6-9AE5-E742ED9ACC49}" destId="{EC76FF9A-CE82-44AF-8DEF-2EDA8BE4028E}" srcOrd="12" destOrd="0" presId="urn:microsoft.com/office/officeart/2018/5/layout/IconLeafLabelList"/>
    <dgm:cxn modelId="{B8F04043-C49E-4AA1-A8DB-4C7008C20D20}" type="presParOf" srcId="{EC76FF9A-CE82-44AF-8DEF-2EDA8BE4028E}" destId="{8CCF54AE-3147-4273-B4BD-2C2ADF18B91F}" srcOrd="0" destOrd="0" presId="urn:microsoft.com/office/officeart/2018/5/layout/IconLeafLabelList"/>
    <dgm:cxn modelId="{010A3263-D77D-47A0-8B90-AA6439021B90}" type="presParOf" srcId="{EC76FF9A-CE82-44AF-8DEF-2EDA8BE4028E}" destId="{DDB010AD-90E0-46F7-87AB-BAAD016BC003}" srcOrd="1" destOrd="0" presId="urn:microsoft.com/office/officeart/2018/5/layout/IconLeafLabelList"/>
    <dgm:cxn modelId="{4D523694-68C1-4757-9A39-E7F7A91720D5}" type="presParOf" srcId="{EC76FF9A-CE82-44AF-8DEF-2EDA8BE4028E}" destId="{11BE7419-5A1A-460E-B393-B39CE5A05CF5}" srcOrd="2" destOrd="0" presId="urn:microsoft.com/office/officeart/2018/5/layout/IconLeafLabelList"/>
    <dgm:cxn modelId="{5D1C4E09-F52E-4E41-86D2-A4E360B73F12}" type="presParOf" srcId="{EC76FF9A-CE82-44AF-8DEF-2EDA8BE4028E}" destId="{FDB1B30B-2570-4753-9739-1F5909F1C43A}" srcOrd="3" destOrd="0" presId="urn:microsoft.com/office/officeart/2018/5/layout/IconLeafLabelList"/>
    <dgm:cxn modelId="{4DD8FDEF-2E9C-4DC2-B357-DCF1FAA127AB}" type="presParOf" srcId="{60D7397B-D37C-4CF6-9AE5-E742ED9ACC49}" destId="{10166A93-DA30-42CC-92E9-98DD4B4DCB4E}" srcOrd="13" destOrd="0" presId="urn:microsoft.com/office/officeart/2018/5/layout/IconLeafLabelList"/>
    <dgm:cxn modelId="{93B96E86-624B-4B4C-BE97-1069B1E0C0B8}" type="presParOf" srcId="{60D7397B-D37C-4CF6-9AE5-E742ED9ACC49}" destId="{6F80679A-A941-4FDF-8C77-CA8DC78EEFB5}" srcOrd="14" destOrd="0" presId="urn:microsoft.com/office/officeart/2018/5/layout/IconLeafLabelList"/>
    <dgm:cxn modelId="{84B1F7AB-951C-4F5E-ACE4-0A1E7F173D91}" type="presParOf" srcId="{6F80679A-A941-4FDF-8C77-CA8DC78EEFB5}" destId="{6EAE0044-B38B-4BA0-A68F-1328E7375551}" srcOrd="0" destOrd="0" presId="urn:microsoft.com/office/officeart/2018/5/layout/IconLeafLabelList"/>
    <dgm:cxn modelId="{288E1CFE-92EC-4122-9D77-B9B5D6A498D2}" type="presParOf" srcId="{6F80679A-A941-4FDF-8C77-CA8DC78EEFB5}" destId="{0F93629A-39CB-475F-AA05-DB64A61A3916}" srcOrd="1" destOrd="0" presId="urn:microsoft.com/office/officeart/2018/5/layout/IconLeafLabelList"/>
    <dgm:cxn modelId="{47C9839B-2496-46A8-ADAC-AFA0599C5521}" type="presParOf" srcId="{6F80679A-A941-4FDF-8C77-CA8DC78EEFB5}" destId="{000FA8C9-FC33-4718-BF20-3B414D8E9602}" srcOrd="2" destOrd="0" presId="urn:microsoft.com/office/officeart/2018/5/layout/IconLeafLabelList"/>
    <dgm:cxn modelId="{20899FE7-1DC5-4748-99AE-C7746CBEC689}" type="presParOf" srcId="{6F80679A-A941-4FDF-8C77-CA8DC78EEFB5}" destId="{090C7761-6364-4D7A-8722-A3698BD8F5E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4B1424-EEEF-4618-B022-A4D475EE8DD8}">
      <dsp:nvSpPr>
        <dsp:cNvPr id="0" name=""/>
        <dsp:cNvSpPr/>
      </dsp:nvSpPr>
      <dsp:spPr>
        <a:xfrm>
          <a:off x="1232381" y="897294"/>
          <a:ext cx="1303681" cy="13036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73145-F06F-4005-9877-D6CD655BBE4F}">
      <dsp:nvSpPr>
        <dsp:cNvPr id="0" name=""/>
        <dsp:cNvSpPr/>
      </dsp:nvSpPr>
      <dsp:spPr>
        <a:xfrm>
          <a:off x="435687" y="2558173"/>
          <a:ext cx="289706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Competencias a Desarrollar …</a:t>
          </a:r>
          <a:endParaRPr lang="en-US" sz="1700" kern="1200"/>
        </a:p>
      </dsp:txBody>
      <dsp:txXfrm>
        <a:off x="435687" y="2558173"/>
        <a:ext cx="2897069" cy="720000"/>
      </dsp:txXfrm>
    </dsp:sp>
    <dsp:sp modelId="{55ABAD70-042B-4979-A54F-428566695EDA}">
      <dsp:nvSpPr>
        <dsp:cNvPr id="0" name=""/>
        <dsp:cNvSpPr/>
      </dsp:nvSpPr>
      <dsp:spPr>
        <a:xfrm>
          <a:off x="4636438" y="897294"/>
          <a:ext cx="1303681" cy="13036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6E66FB-3C35-411E-9DC9-607F872769DE}">
      <dsp:nvSpPr>
        <dsp:cNvPr id="0" name=""/>
        <dsp:cNvSpPr/>
      </dsp:nvSpPr>
      <dsp:spPr>
        <a:xfrm>
          <a:off x="3839744" y="2558173"/>
          <a:ext cx="289706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/>
            <a:t>Fortaleza: el equipo debe tener un caracter fuerte, valores fuertes y corazones Fuertes. </a:t>
          </a:r>
          <a:endParaRPr lang="en-US" sz="1700" kern="1200"/>
        </a:p>
      </dsp:txBody>
      <dsp:txXfrm>
        <a:off x="3839744" y="2558173"/>
        <a:ext cx="2897069" cy="720000"/>
      </dsp:txXfrm>
    </dsp:sp>
    <dsp:sp modelId="{99002BC5-27C6-455F-83C2-4DDE80C66F95}">
      <dsp:nvSpPr>
        <dsp:cNvPr id="0" name=""/>
        <dsp:cNvSpPr/>
      </dsp:nvSpPr>
      <dsp:spPr>
        <a:xfrm>
          <a:off x="8040495" y="897294"/>
          <a:ext cx="1303681" cy="13036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71F292-13CF-4DAC-BA18-DCC38AFF4BA6}">
      <dsp:nvSpPr>
        <dsp:cNvPr id="0" name=""/>
        <dsp:cNvSpPr/>
      </dsp:nvSpPr>
      <dsp:spPr>
        <a:xfrm>
          <a:off x="7243801" y="2558173"/>
          <a:ext cx="289706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Pueden recibir instrucciones dar ideas creativas y manejar la critica sin encogerse de miedo. </a:t>
          </a:r>
        </a:p>
      </dsp:txBody>
      <dsp:txXfrm>
        <a:off x="7243801" y="2558173"/>
        <a:ext cx="289706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A49486-BCAD-4005-BD53-BC44C55BF94F}">
      <dsp:nvSpPr>
        <dsp:cNvPr id="0" name=""/>
        <dsp:cNvSpPr/>
      </dsp:nvSpPr>
      <dsp:spPr>
        <a:xfrm>
          <a:off x="603119" y="499"/>
          <a:ext cx="881402" cy="88140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02B063-8DAC-47E5-B69A-EB509E334D57}">
      <dsp:nvSpPr>
        <dsp:cNvPr id="0" name=""/>
        <dsp:cNvSpPr/>
      </dsp:nvSpPr>
      <dsp:spPr>
        <a:xfrm>
          <a:off x="790959" y="188339"/>
          <a:ext cx="505722" cy="5057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173D56-9125-4AE2-8B4C-FDEE60292BED}">
      <dsp:nvSpPr>
        <dsp:cNvPr id="0" name=""/>
        <dsp:cNvSpPr/>
      </dsp:nvSpPr>
      <dsp:spPr>
        <a:xfrm>
          <a:off x="321360" y="1156436"/>
          <a:ext cx="1444921" cy="750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100" b="1" kern="1200">
              <a:latin typeface="Calibri" panose="020F0502020204030204" pitchFamily="34" charset="0"/>
              <a:cs typeface="Calibri" panose="020F0502020204030204" pitchFamily="34" charset="0"/>
            </a:rPr>
            <a:t>Atención</a:t>
          </a:r>
          <a:r>
            <a:rPr lang="es-CO" sz="1100" kern="1200">
              <a:latin typeface="Calibri" panose="020F0502020204030204" pitchFamily="34" charset="0"/>
              <a:cs typeface="Calibri" panose="020F0502020204030204" pitchFamily="34" charset="0"/>
            </a:rPr>
            <a:t>.</a:t>
          </a:r>
          <a:endParaRPr lang="en-US" sz="11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21360" y="1156436"/>
        <a:ext cx="1444921" cy="750682"/>
      </dsp:txXfrm>
    </dsp:sp>
    <dsp:sp modelId="{2800C857-C6DA-41E7-8E57-84CE3709561E}">
      <dsp:nvSpPr>
        <dsp:cNvPr id="0" name=""/>
        <dsp:cNvSpPr/>
      </dsp:nvSpPr>
      <dsp:spPr>
        <a:xfrm>
          <a:off x="2300903" y="499"/>
          <a:ext cx="881402" cy="88140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8E4CE0-74FF-4C78-93CB-49BC4251107F}">
      <dsp:nvSpPr>
        <dsp:cNvPr id="0" name=""/>
        <dsp:cNvSpPr/>
      </dsp:nvSpPr>
      <dsp:spPr>
        <a:xfrm>
          <a:off x="2488742" y="188339"/>
          <a:ext cx="505722" cy="5057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ECFF4-3C39-4120-800E-2B3FA694AB5A}">
      <dsp:nvSpPr>
        <dsp:cNvPr id="0" name=""/>
        <dsp:cNvSpPr/>
      </dsp:nvSpPr>
      <dsp:spPr>
        <a:xfrm>
          <a:off x="2019143" y="1156436"/>
          <a:ext cx="1444921" cy="750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100" kern="1200">
              <a:latin typeface="Calibri" panose="020F0502020204030204" pitchFamily="34" charset="0"/>
              <a:cs typeface="Calibri" panose="020F0502020204030204" pitchFamily="34" charset="0"/>
            </a:rPr>
            <a:t>El equipo necesita tener una mente abierta, son lectores y se motivan a si mismos para aprender mas.  </a:t>
          </a:r>
          <a:endParaRPr lang="en-US" sz="11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019143" y="1156436"/>
        <a:ext cx="1444921" cy="750682"/>
      </dsp:txXfrm>
    </dsp:sp>
    <dsp:sp modelId="{24E2BF58-4449-40FA-81C3-539902244BBB}">
      <dsp:nvSpPr>
        <dsp:cNvPr id="0" name=""/>
        <dsp:cNvSpPr/>
      </dsp:nvSpPr>
      <dsp:spPr>
        <a:xfrm>
          <a:off x="3998686" y="499"/>
          <a:ext cx="881402" cy="88140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95CB89-F62F-41A9-9D5A-849729D2597C}">
      <dsp:nvSpPr>
        <dsp:cNvPr id="0" name=""/>
        <dsp:cNvSpPr/>
      </dsp:nvSpPr>
      <dsp:spPr>
        <a:xfrm>
          <a:off x="4186526" y="188339"/>
          <a:ext cx="505722" cy="5057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F0CC21-9771-40BA-977D-36B1C7412D5C}">
      <dsp:nvSpPr>
        <dsp:cNvPr id="0" name=""/>
        <dsp:cNvSpPr/>
      </dsp:nvSpPr>
      <dsp:spPr>
        <a:xfrm>
          <a:off x="3716926" y="1156436"/>
          <a:ext cx="1444921" cy="750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100" b="1" kern="1200">
              <a:latin typeface="Calibri" panose="020F0502020204030204" pitchFamily="34" charset="0"/>
              <a:cs typeface="Calibri" panose="020F0502020204030204" pitchFamily="34" charset="0"/>
            </a:rPr>
            <a:t>Fidelidad.</a:t>
          </a:r>
          <a:endParaRPr lang="en-US" sz="11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716926" y="1156436"/>
        <a:ext cx="1444921" cy="750682"/>
      </dsp:txXfrm>
    </dsp:sp>
    <dsp:sp modelId="{64C4D804-58F5-48D3-9A13-48CCCE30C26E}">
      <dsp:nvSpPr>
        <dsp:cNvPr id="0" name=""/>
        <dsp:cNvSpPr/>
      </dsp:nvSpPr>
      <dsp:spPr>
        <a:xfrm>
          <a:off x="5696469" y="499"/>
          <a:ext cx="881402" cy="88140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492410-9DCC-4A32-AB8E-F10E54915EC4}">
      <dsp:nvSpPr>
        <dsp:cNvPr id="0" name=""/>
        <dsp:cNvSpPr/>
      </dsp:nvSpPr>
      <dsp:spPr>
        <a:xfrm>
          <a:off x="5884309" y="188339"/>
          <a:ext cx="505722" cy="5057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4818C-EEEA-4A50-B0DC-DAAFDF763924}">
      <dsp:nvSpPr>
        <dsp:cNvPr id="0" name=""/>
        <dsp:cNvSpPr/>
      </dsp:nvSpPr>
      <dsp:spPr>
        <a:xfrm>
          <a:off x="5414709" y="1156436"/>
          <a:ext cx="1444921" cy="750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100" kern="1200">
              <a:latin typeface="Calibri" panose="020F0502020204030204" pitchFamily="34" charset="0"/>
              <a:cs typeface="Calibri" panose="020F0502020204030204" pitchFamily="34" charset="0"/>
            </a:rPr>
            <a:t>Es interiorizar las instrucciones de nuestro líder sin necesidad de que nos la repita una y otra vez. </a:t>
          </a:r>
          <a:endParaRPr lang="en-US" sz="11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414709" y="1156436"/>
        <a:ext cx="1444921" cy="750682"/>
      </dsp:txXfrm>
    </dsp:sp>
    <dsp:sp modelId="{8F4665E4-F1FA-42FE-B947-126F0F58E514}">
      <dsp:nvSpPr>
        <dsp:cNvPr id="0" name=""/>
        <dsp:cNvSpPr/>
      </dsp:nvSpPr>
      <dsp:spPr>
        <a:xfrm>
          <a:off x="7394252" y="499"/>
          <a:ext cx="881402" cy="881402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C946D-5BC4-47D1-B4B0-627D48B11BB7}">
      <dsp:nvSpPr>
        <dsp:cNvPr id="0" name=""/>
        <dsp:cNvSpPr/>
      </dsp:nvSpPr>
      <dsp:spPr>
        <a:xfrm>
          <a:off x="7582092" y="188339"/>
          <a:ext cx="505722" cy="5057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3239E-55A1-4697-8115-1E2859900B66}">
      <dsp:nvSpPr>
        <dsp:cNvPr id="0" name=""/>
        <dsp:cNvSpPr/>
      </dsp:nvSpPr>
      <dsp:spPr>
        <a:xfrm>
          <a:off x="7112492" y="1156436"/>
          <a:ext cx="1444921" cy="750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100" b="1" kern="1200">
              <a:latin typeface="Calibri" panose="020F0502020204030204" pitchFamily="34" charset="0"/>
              <a:cs typeface="Calibri" panose="020F0502020204030204" pitchFamily="34" charset="0"/>
            </a:rPr>
            <a:t>Firmeza.</a:t>
          </a:r>
          <a:endParaRPr lang="en-US" sz="11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112492" y="1156436"/>
        <a:ext cx="1444921" cy="750682"/>
      </dsp:txXfrm>
    </dsp:sp>
    <dsp:sp modelId="{CE10D685-C2CD-42D1-B579-CD464B8A3D94}">
      <dsp:nvSpPr>
        <dsp:cNvPr id="0" name=""/>
        <dsp:cNvSpPr/>
      </dsp:nvSpPr>
      <dsp:spPr>
        <a:xfrm>
          <a:off x="9092035" y="499"/>
          <a:ext cx="881402" cy="88140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890169-CF15-4F48-8AE3-411AE7735237}">
      <dsp:nvSpPr>
        <dsp:cNvPr id="0" name=""/>
        <dsp:cNvSpPr/>
      </dsp:nvSpPr>
      <dsp:spPr>
        <a:xfrm>
          <a:off x="9279875" y="188339"/>
          <a:ext cx="505722" cy="50572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E8291-D0CC-4AE3-B7E2-B109163275C5}">
      <dsp:nvSpPr>
        <dsp:cNvPr id="0" name=""/>
        <dsp:cNvSpPr/>
      </dsp:nvSpPr>
      <dsp:spPr>
        <a:xfrm>
          <a:off x="8810276" y="1156436"/>
          <a:ext cx="1444921" cy="750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100" kern="1200">
              <a:latin typeface="Calibri" panose="020F0502020204030204" pitchFamily="34" charset="0"/>
              <a:cs typeface="Calibri" panose="020F0502020204030204" pitchFamily="34" charset="0"/>
            </a:rPr>
            <a:t>No desequilibrarse cuando otras personas los critican o alaban para manipularlos. </a:t>
          </a:r>
          <a:endParaRPr lang="en-US" sz="11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810276" y="1156436"/>
        <a:ext cx="1444921" cy="750682"/>
      </dsp:txXfrm>
    </dsp:sp>
    <dsp:sp modelId="{8CCF54AE-3147-4273-B4BD-2C2ADF18B91F}">
      <dsp:nvSpPr>
        <dsp:cNvPr id="0" name=""/>
        <dsp:cNvSpPr/>
      </dsp:nvSpPr>
      <dsp:spPr>
        <a:xfrm>
          <a:off x="3998686" y="2268349"/>
          <a:ext cx="881402" cy="88140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B010AD-90E0-46F7-87AB-BAAD016BC003}">
      <dsp:nvSpPr>
        <dsp:cNvPr id="0" name=""/>
        <dsp:cNvSpPr/>
      </dsp:nvSpPr>
      <dsp:spPr>
        <a:xfrm>
          <a:off x="4186526" y="2456189"/>
          <a:ext cx="505722" cy="50572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1B30B-2570-4753-9739-1F5909F1C43A}">
      <dsp:nvSpPr>
        <dsp:cNvPr id="0" name=""/>
        <dsp:cNvSpPr/>
      </dsp:nvSpPr>
      <dsp:spPr>
        <a:xfrm>
          <a:off x="3716926" y="3424286"/>
          <a:ext cx="1444921" cy="750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100" b="1" kern="1200">
              <a:latin typeface="Calibri" panose="020F0502020204030204" pitchFamily="34" charset="0"/>
              <a:cs typeface="Calibri" panose="020F0502020204030204" pitchFamily="34" charset="0"/>
            </a:rPr>
            <a:t>Lealtad. </a:t>
          </a:r>
          <a:endParaRPr lang="en-US" sz="11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716926" y="3424286"/>
        <a:ext cx="1444921" cy="750682"/>
      </dsp:txXfrm>
    </dsp:sp>
    <dsp:sp modelId="{6EAE0044-B38B-4BA0-A68F-1328E7375551}">
      <dsp:nvSpPr>
        <dsp:cNvPr id="0" name=""/>
        <dsp:cNvSpPr/>
      </dsp:nvSpPr>
      <dsp:spPr>
        <a:xfrm>
          <a:off x="5696469" y="2268349"/>
          <a:ext cx="881402" cy="88140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93629A-39CB-475F-AA05-DB64A61A3916}">
      <dsp:nvSpPr>
        <dsp:cNvPr id="0" name=""/>
        <dsp:cNvSpPr/>
      </dsp:nvSpPr>
      <dsp:spPr>
        <a:xfrm>
          <a:off x="5884309" y="2456189"/>
          <a:ext cx="505722" cy="505722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0C7761-6364-4D7A-8722-A3698BD8F5E1}">
      <dsp:nvSpPr>
        <dsp:cNvPr id="0" name=""/>
        <dsp:cNvSpPr/>
      </dsp:nvSpPr>
      <dsp:spPr>
        <a:xfrm>
          <a:off x="5414709" y="3424286"/>
          <a:ext cx="1444921" cy="750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100" kern="1200">
              <a:latin typeface="Calibri" panose="020F0502020204030204" pitchFamily="34" charset="0"/>
              <a:cs typeface="Calibri" panose="020F0502020204030204" pitchFamily="34" charset="0"/>
            </a:rPr>
            <a:t>Tener Fé en sus lideres desde el primer día que contratamos a alguien esa persona debe tener al menos una pizca de fé en el líder.  </a:t>
          </a:r>
          <a:endParaRPr lang="en-US" sz="11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414709" y="3424286"/>
        <a:ext cx="1444921" cy="750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C1548-5E86-4C63-8C34-F3B6765105F2}" type="datetimeFigureOut">
              <a:rPr lang="es-CO" smtClean="0"/>
              <a:t>25/06/2021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7C3FD-98E8-4694-8508-4A3ED44310B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2002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27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9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91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60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49A722-9959-41DD-8551-9707BAF74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B6514B-9855-43B2-859C-29279CC08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B06DE2-2307-400B-8913-A5BA71DC9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DA1B0-6093-4E80-8D29-34087E8B25C1}" type="datetimeFigureOut">
              <a:rPr lang="es-CO" smtClean="0"/>
              <a:t>25/06/2021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EBB316-5385-452E-B245-3E820F692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F8D1A-EA27-47DE-864F-94A1C8BD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B98C-9602-45B8-BE60-33469C8B573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535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23C43-60A1-4C5E-AA16-984521A7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E16CB69-5B07-4ED0-90E4-22B2E5151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26375B-DD2A-4E78-9CE6-C1DAB0604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DA1B0-6093-4E80-8D29-34087E8B25C1}" type="datetimeFigureOut">
              <a:rPr lang="es-CO" smtClean="0"/>
              <a:t>25/06/2021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F1016E-24B4-40C8-8E80-6F4A68665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D9851C-A1FB-4171-858F-FD6F87C5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B98C-9602-45B8-BE60-33469C8B573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3002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221B9F-38CD-433B-A51B-22823A083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454DADA-07EE-45F9-A6BF-6875C8024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FAB9F5-F118-4781-ACF1-BA8EAF249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DA1B0-6093-4E80-8D29-34087E8B25C1}" type="datetimeFigureOut">
              <a:rPr lang="es-CO" smtClean="0"/>
              <a:t>25/06/2021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20CACA-117D-4ADE-95F5-1194E0797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1CD40F-D3E6-45D5-8C57-9DD196104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B98C-9602-45B8-BE60-33469C8B573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9727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CCE0D-D77E-4C2C-AD58-CAF009D8C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EA7EBC-DF7E-44AA-A9D1-077BF10F2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1E9FC2-FFDE-49D4-80EF-B4F382292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DA1B0-6093-4E80-8D29-34087E8B25C1}" type="datetimeFigureOut">
              <a:rPr lang="es-CO" smtClean="0"/>
              <a:t>25/06/2021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9B7724-5882-4BEB-9F69-A204BFB0D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F03DD0-FBDD-41DE-8ABC-8E2C2CD7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B98C-9602-45B8-BE60-33469C8B573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733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C28D0C-40D2-4277-93FD-7A0E6D701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DE1504A-C2D1-4F5F-B35D-830B71E56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E84C20-A0C5-4A36-8841-BDFF866E7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DA1B0-6093-4E80-8D29-34087E8B25C1}" type="datetimeFigureOut">
              <a:rPr lang="es-CO" smtClean="0"/>
              <a:t>25/06/2021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BFB724-EFDB-4A5D-96AD-4BD550F87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D54851-7B0D-4D02-95E0-A10219A4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B98C-9602-45B8-BE60-33469C8B573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528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4287A1-24A7-4062-9101-1B93C74F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ED4C25-FD00-4891-BACD-21EE4213FF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0DABFB4-AFDF-450C-9617-B1229C645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6D430C-2144-433E-93D1-B6891607F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DA1B0-6093-4E80-8D29-34087E8B25C1}" type="datetimeFigureOut">
              <a:rPr lang="es-CO" smtClean="0"/>
              <a:t>25/06/2021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38319D-FC70-4008-89A6-3B660F616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5AB721-DD55-4AB6-B4D3-283BA6221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B98C-9602-45B8-BE60-33469C8B573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91271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1CDA4-D16E-494C-9440-0AC9850EF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7456AE-24DB-487B-88C1-AD59620A3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A1E44E9-689D-4FE6-888E-9D3808002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BF8AD7-7B7A-4828-9960-E6D12ADAC7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CEFEAC6-93A3-4E2D-BA42-6FA60DD11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E83BF25-D865-4D78-A11E-A7D5B3A7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DA1B0-6093-4E80-8D29-34087E8B25C1}" type="datetimeFigureOut">
              <a:rPr lang="es-CO" smtClean="0"/>
              <a:t>25/06/2021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AF326E9-E3EE-4A33-AAE9-800C7433A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01D596C-1235-4BC1-9B6A-42FD505A3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B98C-9602-45B8-BE60-33469C8B573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1393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862466-B952-46F4-BDFA-FD76A2221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2A3D19-F5C7-4045-8EA0-F7D7F5AD6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DA1B0-6093-4E80-8D29-34087E8B25C1}" type="datetimeFigureOut">
              <a:rPr lang="es-CO" smtClean="0"/>
              <a:t>25/06/2021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D6AE245-AD3D-4325-A431-B9F2E8270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AFF696-C8F4-4183-9636-67DBC34F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B98C-9602-45B8-BE60-33469C8B573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214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E7EF43C-D626-4F10-B341-846B8E647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DA1B0-6093-4E80-8D29-34087E8B25C1}" type="datetimeFigureOut">
              <a:rPr lang="es-CO" smtClean="0"/>
              <a:t>25/06/2021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D0B196E-3018-4255-8D83-FC3208878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A62303-A4D1-4835-82C6-9F7F87BD6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B98C-9602-45B8-BE60-33469C8B573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2838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CB505-FF45-406E-9BB9-FFCA588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39CBBB-23D9-446E-AA7F-B99EDF947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B188F5-8A61-4170-8911-4E395C33A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12A18A-BCD3-47EE-BB74-EF7E458A4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DA1B0-6093-4E80-8D29-34087E8B25C1}" type="datetimeFigureOut">
              <a:rPr lang="es-CO" smtClean="0"/>
              <a:t>25/06/2021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600378-2B8C-407A-90CE-9D990A066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F7983E-11F6-4330-93CF-A5CFA4A4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B98C-9602-45B8-BE60-33469C8B573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7157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59CCD8-36E4-437E-9387-317C7AC2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AB89900-5121-4266-83DB-3F35261413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ACFEDD-BC18-436C-BC2C-F90D592C5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362151A-A800-4853-9CD7-4E87B6803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DA1B0-6093-4E80-8D29-34087E8B25C1}" type="datetimeFigureOut">
              <a:rPr lang="es-CO" smtClean="0"/>
              <a:t>25/06/2021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AE19B1-9229-4D5C-93FA-BE28D9D3B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90BA55-8C5D-4E8C-A078-966F43B34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B98C-9602-45B8-BE60-33469C8B573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9030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D0A4993-30EB-4B55-A19A-E692C4291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DD08BB-3046-4219-92D8-D766C4A06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275252-26CD-43D9-8D4C-AFBF9C2A90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DA1B0-6093-4E80-8D29-34087E8B25C1}" type="datetimeFigureOut">
              <a:rPr lang="es-CO" smtClean="0"/>
              <a:t>25/06/2021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CFEDC2-63C1-4525-BEFF-601ADF1FA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6B1797-C6EA-4DA5-878F-086E3E303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0B98C-9602-45B8-BE60-33469C8B573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9887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ospilaresdelaciencia.blogspot.com/2012/12/fin-del-mundo-no-gracias.html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ospilaresdelaciencia.blogspot.com/2012/12/fin-del-mundo-no-gracias.html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dintech.blog/2018/01/16/visual-thinking-graphic-recording-sketchnoting-mapas-visuale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ltais-files.blogspot.com/2008/12/dificultades-tcnicas.html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gesvin.wordpress.com/2018/02/06/trabajo-en-grupo-10-tecnicas-para-el-aula-articulo/" TargetMode="External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n.wikipedia.org/wiki/Stige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hyperlink" Target="https://expansion.mx/mi-carrera/2013/02/21/chismes-el-mayor-enemigo-laboral" TargetMode="External"/><Relationship Id="rId4" Type="http://schemas.openxmlformats.org/officeDocument/2006/relationships/hyperlink" Target="https://www.semana.com/vida-moderna/articulo/chisme-por-que-nos-gusta-tanto-y-sus-beneficios/61411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www.significados.com/trabajar-en-equip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://www.usneando.com/2010_09_01_archive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F5E629-B213-4928-A83B-467F56088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0222" y="1191327"/>
            <a:ext cx="5168870" cy="2613029"/>
          </a:xfrm>
          <a:noFill/>
        </p:spPr>
        <p:txBody>
          <a:bodyPr>
            <a:normAutofit/>
          </a:bodyPr>
          <a:lstStyle/>
          <a:p>
            <a:r>
              <a:rPr lang="es-CO" sz="4800" b="1" dirty="0">
                <a:latin typeface="Calibri" panose="020F0502020204030204" pitchFamily="34" charset="0"/>
                <a:cs typeface="Calibri" panose="020F0502020204030204" pitchFamily="34" charset="0"/>
              </a:rPr>
              <a:t>Consecuencias del </a:t>
            </a:r>
            <a:r>
              <a:rPr lang="es-CO" sz="4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Chisme</a:t>
            </a:r>
            <a:r>
              <a:rPr lang="es-CO" sz="4800" b="1" dirty="0">
                <a:latin typeface="Calibri" panose="020F0502020204030204" pitchFamily="34" charset="0"/>
                <a:cs typeface="Calibri" panose="020F0502020204030204" pitchFamily="34" charset="0"/>
              </a:rPr>
              <a:t> en el </a:t>
            </a:r>
            <a:r>
              <a:rPr lang="es-CO" sz="4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Equipo</a:t>
            </a:r>
            <a:r>
              <a:rPr lang="es-CO" sz="4800" b="1" dirty="0">
                <a:latin typeface="Calibri" panose="020F0502020204030204" pitchFamily="34" charset="0"/>
                <a:cs typeface="Calibri" panose="020F0502020204030204" pitchFamily="34" charset="0"/>
              </a:rPr>
              <a:t> de trabajo 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A378628-9B2A-4F8B-BAF4-42527C86EEEB}"/>
              </a:ext>
            </a:extLst>
          </p:cNvPr>
          <p:cNvSpPr txBox="1">
            <a:spLocks/>
          </p:cNvSpPr>
          <p:nvPr/>
        </p:nvSpPr>
        <p:spPr>
          <a:xfrm>
            <a:off x="3330222" y="4560710"/>
            <a:ext cx="4806184" cy="120791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800" b="1" dirty="0">
                <a:latin typeface="Calibri" panose="020F0502020204030204" pitchFamily="34" charset="0"/>
                <a:cs typeface="Calibri" panose="020F0502020204030204" pitchFamily="34" charset="0"/>
              </a:rPr>
              <a:t>Viviana Téllez R.</a:t>
            </a:r>
          </a:p>
          <a:p>
            <a:r>
              <a:rPr lang="es-CO" sz="4800" b="1" dirty="0">
                <a:latin typeface="Calibri" panose="020F0502020204030204" pitchFamily="34" charset="0"/>
                <a:cs typeface="Calibri" panose="020F0502020204030204" pitchFamily="34" charset="0"/>
              </a:rPr>
              <a:t>Psicóloga Consultora </a:t>
            </a:r>
          </a:p>
          <a:p>
            <a:r>
              <a:rPr lang="es-CO" sz="4800" b="1" dirty="0">
                <a:latin typeface="Calibri" panose="020F0502020204030204" pitchFamily="34" charset="0"/>
                <a:cs typeface="Calibri" panose="020F0502020204030204" pitchFamily="34" charset="0"/>
              </a:rPr>
              <a:t>Espacios de Bienestar </a:t>
            </a:r>
          </a:p>
        </p:txBody>
      </p:sp>
      <p:pic>
        <p:nvPicPr>
          <p:cNvPr id="8" name="Imagen 7" descr="Imagen que contiene Pizarra&#10;&#10;Descripción generada automáticamente">
            <a:extLst>
              <a:ext uri="{FF2B5EF4-FFF2-40B4-BE49-F238E27FC236}">
                <a16:creationId xmlns:a16="http://schemas.microsoft.com/office/drawing/2014/main" id="{9007B29D-9AF0-4F0D-993C-45B10043E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14" y="456071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8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9A27FA7-8400-47BA-9FD2-470BAD9DDAA8}"/>
              </a:ext>
            </a:extLst>
          </p:cNvPr>
          <p:cNvSpPr/>
          <p:nvPr/>
        </p:nvSpPr>
        <p:spPr>
          <a:xfrm>
            <a:off x="2263502" y="209145"/>
            <a:ext cx="72752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Murmuración y Sabotaje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1FB3C95-A157-4250-84FF-F9F24245B968}"/>
              </a:ext>
            </a:extLst>
          </p:cNvPr>
          <p:cNvSpPr txBox="1"/>
          <p:nvPr/>
        </p:nvSpPr>
        <p:spPr>
          <a:xfrm>
            <a:off x="974361" y="1414573"/>
            <a:ext cx="105380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/>
              <a:t>Es un chismoso que además de hablar a sus espaldas, crea problemas concretos en su victima, llevando a las personas a actuar contra ella.</a:t>
            </a:r>
          </a:p>
          <a:p>
            <a:endParaRPr lang="es-CO" sz="2800" b="1" dirty="0"/>
          </a:p>
          <a:p>
            <a:r>
              <a:rPr lang="es-CO" sz="2800" b="1" dirty="0"/>
              <a:t>Por ejemplo:  Puede perjudicarla Profesionalmente. Incitar reacciones de ira o incluso de violencia contra la victima de sus intrigas.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5EA71C6-A557-45A7-954A-7A4A17CF0436}"/>
              </a:ext>
            </a:extLst>
          </p:cNvPr>
          <p:cNvSpPr txBox="1"/>
          <p:nvPr/>
        </p:nvSpPr>
        <p:spPr>
          <a:xfrm>
            <a:off x="3351534" y="4902021"/>
            <a:ext cx="1811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Busca Perjudicar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D573C6C-7548-48BF-B585-E637ACEBF77E}"/>
              </a:ext>
            </a:extLst>
          </p:cNvPr>
          <p:cNvSpPr txBox="1"/>
          <p:nvPr/>
        </p:nvSpPr>
        <p:spPr>
          <a:xfrm>
            <a:off x="5923610" y="4012058"/>
            <a:ext cx="1811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Las relaciones.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AD9CE8F-9869-46A4-BDCD-4FA34D279CD5}"/>
              </a:ext>
            </a:extLst>
          </p:cNvPr>
          <p:cNvSpPr txBox="1"/>
          <p:nvPr/>
        </p:nvSpPr>
        <p:spPr>
          <a:xfrm>
            <a:off x="5923610" y="4581407"/>
            <a:ext cx="1811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La economía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E76E214-956D-4137-B4A1-90C95F179DB8}"/>
              </a:ext>
            </a:extLst>
          </p:cNvPr>
          <p:cNvSpPr txBox="1"/>
          <p:nvPr/>
        </p:nvSpPr>
        <p:spPr>
          <a:xfrm>
            <a:off x="5923610" y="5486720"/>
            <a:ext cx="1811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La situación legal de su victima 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3C65784-FEC2-4B4B-9F7F-828D55D2584F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5162845" y="4196724"/>
            <a:ext cx="760765" cy="889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45B0E01-2172-4FD6-ADDE-68BE1B593D3F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5162845" y="4766073"/>
            <a:ext cx="760765" cy="320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60735A2-D192-4067-B9FD-554E4F816A7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5162845" y="5086687"/>
            <a:ext cx="760765" cy="723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434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42E0B7F-E4C8-4E6E-AC6B-DAAC4D45A73D}"/>
              </a:ext>
            </a:extLst>
          </p:cNvPr>
          <p:cNvSpPr/>
          <p:nvPr/>
        </p:nvSpPr>
        <p:spPr>
          <a:xfrm>
            <a:off x="7731904" y="640091"/>
            <a:ext cx="4260227" cy="88891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La Ridiculización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975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93D53C-31DE-4DD0-BC20-904FE13C0D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7" r="11182" b="-1"/>
          <a:stretch/>
        </p:blipFill>
        <p:spPr>
          <a:xfrm>
            <a:off x="815807" y="804672"/>
            <a:ext cx="5934456" cy="5248656"/>
          </a:xfrm>
          <a:prstGeom prst="rect">
            <a:avLst/>
          </a:prstGeom>
          <a:effectLst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D234101-E7C6-432F-8991-BF7F9CE3B64D}"/>
              </a:ext>
            </a:extLst>
          </p:cNvPr>
          <p:cNvSpPr txBox="1"/>
          <p:nvPr/>
        </p:nvSpPr>
        <p:spPr>
          <a:xfrm>
            <a:off x="7731904" y="1843791"/>
            <a:ext cx="41522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dirty="0"/>
              <a:t>Consiste en hacer que las personas se rían de alguien, de alguna característica física o de comportamiento.</a:t>
            </a:r>
          </a:p>
          <a:p>
            <a:pPr algn="just"/>
            <a:r>
              <a:rPr lang="es-CO" sz="2400" dirty="0"/>
              <a:t>Es un rumor que se transforma en burla o en palabras humillantes y ofensivas que disminuyen a la persona o la deshonran dentro de la comunidad. </a:t>
            </a:r>
          </a:p>
        </p:txBody>
      </p:sp>
    </p:spTree>
    <p:extLst>
      <p:ext uri="{BB962C8B-B14F-4D97-AF65-F5344CB8AC3E}">
        <p14:creationId xmlns:p14="http://schemas.microsoft.com/office/powerpoint/2010/main" val="2917654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C4335D0-FAA3-4859-9F62-8813BE1C8E00}"/>
              </a:ext>
            </a:extLst>
          </p:cNvPr>
          <p:cNvSpPr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La </a:t>
            </a:r>
            <a:r>
              <a:rPr lang="en-US" sz="4800" b="1" kern="1200" cap="none" spc="0" dirty="0" err="1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Maldición</a:t>
            </a:r>
            <a:r>
              <a:rPr lang="en-US" sz="4800" b="1" kern="1200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ó </a:t>
            </a:r>
            <a:r>
              <a:rPr lang="en-US" sz="4800" b="1" kern="1200" cap="none" spc="0" dirty="0" err="1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Malos</a:t>
            </a:r>
            <a:r>
              <a:rPr lang="en-US" sz="4800" b="1" kern="1200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cap="none" spc="0" dirty="0" err="1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deseos</a:t>
            </a:r>
            <a:endParaRPr lang="en-US" sz="4800" b="1" kern="1200" cap="none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Imagen que contiene tatuaje&#10;&#10;Descripción generada automáticamente">
            <a:extLst>
              <a:ext uri="{FF2B5EF4-FFF2-40B4-BE49-F238E27FC236}">
                <a16:creationId xmlns:a16="http://schemas.microsoft.com/office/drawing/2014/main" id="{F91D5F8F-C569-4EDD-A7AE-2FBD77522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1" r="40756" b="3939"/>
          <a:stretch/>
        </p:blipFill>
        <p:spPr>
          <a:xfrm>
            <a:off x="5153822" y="1016351"/>
            <a:ext cx="6553545" cy="483323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3E404CF-5C30-468A-AEFD-D14EC124A229}"/>
              </a:ext>
            </a:extLst>
          </p:cNvPr>
          <p:cNvSpPr txBox="1"/>
          <p:nvPr/>
        </p:nvSpPr>
        <p:spPr>
          <a:xfrm>
            <a:off x="674237" y="4317167"/>
            <a:ext cx="34630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dirty="0">
                <a:solidFill>
                  <a:schemeClr val="bg1"/>
                </a:solidFill>
              </a:rPr>
              <a:t>El objetivo es maldecir a alguien con frecuencia, es incitar a otros a tener rabia contra esa persona. </a:t>
            </a:r>
          </a:p>
        </p:txBody>
      </p:sp>
    </p:spTree>
    <p:extLst>
      <p:ext uri="{BB962C8B-B14F-4D97-AF65-F5344CB8AC3E}">
        <p14:creationId xmlns:p14="http://schemas.microsoft.com/office/powerpoint/2010/main" val="2973761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660DA1-32DA-4947-924A-5E5F06D01549}"/>
              </a:ext>
            </a:extLst>
          </p:cNvPr>
          <p:cNvSpPr/>
          <p:nvPr/>
        </p:nvSpPr>
        <p:spPr>
          <a:xfrm>
            <a:off x="2264045" y="374037"/>
            <a:ext cx="7903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Visión Científica del Chisme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53DA4E-141B-4B7E-B394-A8ED2E0F495F}"/>
              </a:ext>
            </a:extLst>
          </p:cNvPr>
          <p:cNvSpPr txBox="1"/>
          <p:nvPr/>
        </p:nvSpPr>
        <p:spPr>
          <a:xfrm>
            <a:off x="1079292" y="1297367"/>
            <a:ext cx="105980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dirty="0"/>
              <a:t>Según la ciencia </a:t>
            </a:r>
            <a:r>
              <a:rPr lang="es-CO" sz="2400" dirty="0">
                <a:solidFill>
                  <a:srgbClr val="FF0000"/>
                </a:solidFill>
              </a:rPr>
              <a:t>el chisme fortalece los lazos sociales</a:t>
            </a:r>
            <a:r>
              <a:rPr lang="es-CO" sz="2400" dirty="0"/>
              <a:t>.</a:t>
            </a:r>
          </a:p>
          <a:p>
            <a:pPr algn="just"/>
            <a:endParaRPr lang="es-CO" sz="2400" dirty="0"/>
          </a:p>
          <a:p>
            <a:pPr algn="just"/>
            <a:r>
              <a:rPr lang="es-CO" sz="2400" dirty="0"/>
              <a:t>Un estudio realizado por la universidad de California revelo que en promedio las personas hablan de los demás por lo menos durante una hora al día. </a:t>
            </a:r>
          </a:p>
          <a:p>
            <a:pPr algn="just"/>
            <a:r>
              <a:rPr lang="es-CO" sz="2400" dirty="0"/>
              <a:t>Los Investigadores analizaron horas de charlas de 467 voluntarios ( 269 mujeres – 198 hombres) y + de 4000 casos. </a:t>
            </a:r>
          </a:p>
          <a:p>
            <a:pPr algn="just"/>
            <a:endParaRPr lang="es-CO" sz="2400" dirty="0"/>
          </a:p>
          <a:p>
            <a:pPr algn="just"/>
            <a:r>
              <a:rPr lang="es-CO" sz="2400" dirty="0"/>
              <a:t>Resultados muestran que:</a:t>
            </a:r>
          </a:p>
          <a:p>
            <a:pPr algn="just"/>
            <a:endParaRPr lang="es-CO" sz="2400" dirty="0"/>
          </a:p>
          <a:p>
            <a:pPr marL="457200" indent="-457200" algn="just">
              <a:buAutoNum type="arabicPeriod"/>
            </a:pPr>
            <a:r>
              <a:rPr lang="es-CO" sz="2400" dirty="0"/>
              <a:t>Todos los participantes difundieron un chisme en algún momento del día.</a:t>
            </a:r>
          </a:p>
          <a:p>
            <a:pPr marL="457200" indent="-457200" algn="just">
              <a:buAutoNum type="arabicPeriod"/>
            </a:pPr>
            <a:r>
              <a:rPr lang="es-CO" sz="2400" dirty="0"/>
              <a:t>Las personas con menos educación incurren menos en esta practica que las que tienen un mayor nivel educativo.</a:t>
            </a:r>
          </a:p>
          <a:p>
            <a:pPr marL="457200" indent="-457200" algn="just">
              <a:buAutoNum type="arabicPeriod"/>
            </a:pPr>
            <a:r>
              <a:rPr lang="es-CO" sz="2400" dirty="0"/>
              <a:t>El contenido de los chismes son comentarios neutros sobre otras personas. </a:t>
            </a:r>
          </a:p>
          <a:p>
            <a:pPr marL="457200" indent="-457200" algn="just">
              <a:buAutoNum type="arabicPeriod"/>
            </a:pPr>
            <a:r>
              <a:rPr lang="es-CO" sz="2400" dirty="0"/>
              <a:t>Es una cualidad muy humana y común. </a:t>
            </a:r>
          </a:p>
        </p:txBody>
      </p:sp>
    </p:spTree>
    <p:extLst>
      <p:ext uri="{BB962C8B-B14F-4D97-AF65-F5344CB8AC3E}">
        <p14:creationId xmlns:p14="http://schemas.microsoft.com/office/powerpoint/2010/main" val="479742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660DA1-32DA-4947-924A-5E5F06D01549}"/>
              </a:ext>
            </a:extLst>
          </p:cNvPr>
          <p:cNvSpPr/>
          <p:nvPr/>
        </p:nvSpPr>
        <p:spPr>
          <a:xfrm>
            <a:off x="2264045" y="374037"/>
            <a:ext cx="7903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Visión Científica del Chisme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53DA4E-141B-4B7E-B394-A8ED2E0F495F}"/>
              </a:ext>
            </a:extLst>
          </p:cNvPr>
          <p:cNvSpPr txBox="1"/>
          <p:nvPr/>
        </p:nvSpPr>
        <p:spPr>
          <a:xfrm>
            <a:off x="1079292" y="1297367"/>
            <a:ext cx="1059804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dirty="0"/>
              <a:t>El Psicólogo Social Francis Mc Andrew explica que el chisme cumple una función social útil y habría desempeñado un papel fundamental en la evolución de la inteligencia Humana y la civilización, el observar y escuchar a otros le permitió desarrollar un comportamiento de supervivencia ante los catástrofes. </a:t>
            </a:r>
          </a:p>
          <a:p>
            <a:pPr algn="just"/>
            <a:endParaRPr lang="es-CO" sz="2400" dirty="0"/>
          </a:p>
          <a:p>
            <a:pPr algn="just"/>
            <a:r>
              <a:rPr lang="es-CO" sz="2400" dirty="0"/>
              <a:t>La fascinación por la vida de otros esta en los genes y pasa de generación en generación durante siglos.  </a:t>
            </a:r>
          </a:p>
          <a:p>
            <a:pPr algn="just"/>
            <a:r>
              <a:rPr lang="es-CO" sz="2400" dirty="0"/>
              <a:t>El chisme tiene un rol activo en el aprendizaje cultural de ciertas conductas. Por ejemplo: la infidelidad. </a:t>
            </a:r>
          </a:p>
          <a:p>
            <a:pPr algn="just"/>
            <a:endParaRPr lang="es-CO" sz="2400" dirty="0"/>
          </a:p>
          <a:p>
            <a:pPr algn="just"/>
            <a:r>
              <a:rPr lang="es-CO" sz="2400" dirty="0"/>
              <a:t>El chisme es una forma de consolidar lazos de los grupos sociales: </a:t>
            </a:r>
          </a:p>
          <a:p>
            <a:pPr algn="just"/>
            <a:r>
              <a:rPr lang="es-CO" sz="2400" dirty="0"/>
              <a:t>Por ejemplo: cuando una persona le comunica un chisme a otra demuestra que le tiene confianza. </a:t>
            </a:r>
          </a:p>
        </p:txBody>
      </p:sp>
    </p:spTree>
    <p:extLst>
      <p:ext uri="{BB962C8B-B14F-4D97-AF65-F5344CB8AC3E}">
        <p14:creationId xmlns:p14="http://schemas.microsoft.com/office/powerpoint/2010/main" val="2063201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587DF9-667F-412A-BF9D-006DDE2F3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Chisme en el Plano Laboral </a:t>
            </a:r>
          </a:p>
        </p:txBody>
      </p:sp>
    </p:spTree>
    <p:extLst>
      <p:ext uri="{BB962C8B-B14F-4D97-AF65-F5344CB8AC3E}">
        <p14:creationId xmlns:p14="http://schemas.microsoft.com/office/powerpoint/2010/main" val="100130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3FFFA32-D9F4-4AF9-A025-CD128AC85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23A416-999C-4FA3-A853-0AE48404B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808676"/>
            <a:ext cx="12192000" cy="3049325"/>
            <a:chOff x="0" y="3808676"/>
            <a:chExt cx="12192000" cy="30493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62F656-1A8D-4BA3-BA72-92332E75D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716" b="9820"/>
            <a:stretch>
              <a:fillRect/>
            </a:stretch>
          </p:blipFill>
          <p:spPr>
            <a:xfrm>
              <a:off x="0" y="3808676"/>
              <a:ext cx="12192000" cy="3049325"/>
            </a:xfrm>
            <a:custGeom>
              <a:avLst/>
              <a:gdLst>
                <a:gd name="connsiteX0" fmla="*/ 0 w 12192000"/>
                <a:gd name="connsiteY0" fmla="*/ 0 h 3049325"/>
                <a:gd name="connsiteX1" fmla="*/ 12192000 w 12192000"/>
                <a:gd name="connsiteY1" fmla="*/ 0 h 3049325"/>
                <a:gd name="connsiteX2" fmla="*/ 12192000 w 12192000"/>
                <a:gd name="connsiteY2" fmla="*/ 3049325 h 3049325"/>
                <a:gd name="connsiteX3" fmla="*/ 0 w 12192000"/>
                <a:gd name="connsiteY3" fmla="*/ 3049325 h 304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3049325">
                  <a:moveTo>
                    <a:pt x="0" y="0"/>
                  </a:moveTo>
                  <a:lnTo>
                    <a:pt x="12192000" y="0"/>
                  </a:lnTo>
                  <a:lnTo>
                    <a:pt x="12192000" y="3049325"/>
                  </a:lnTo>
                  <a:lnTo>
                    <a:pt x="0" y="3049325"/>
                  </a:lnTo>
                  <a:close/>
                </a:path>
              </a:pathLst>
            </a:custGeom>
          </p:spPr>
        </p:pic>
        <p:sp>
          <p:nvSpPr>
            <p:cNvPr id="17" name="Oval 11">
              <a:extLst>
                <a:ext uri="{FF2B5EF4-FFF2-40B4-BE49-F238E27FC236}">
                  <a16:creationId xmlns:a16="http://schemas.microsoft.com/office/drawing/2014/main" id="{9338807D-FB66-4E3A-9CF0-786662C4A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7339" y="5375082"/>
              <a:ext cx="373711" cy="40551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03A22B7-DB8E-4C1E-A096-388F321FB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5105400"/>
            <a:ext cx="9833548" cy="1066802"/>
          </a:xfrm>
        </p:spPr>
        <p:txBody>
          <a:bodyPr>
            <a:normAutofit/>
          </a:bodyPr>
          <a:lstStyle/>
          <a:p>
            <a:r>
              <a:rPr lang="es-CO" sz="4000" b="1" dirty="0">
                <a:solidFill>
                  <a:srgbClr val="3F3F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Visión Laboral del Chisme 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043CAB16-2529-4C8B-BDBB-CA7521D0F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872046"/>
            <a:ext cx="9833548" cy="2945574"/>
          </a:xfrm>
        </p:spPr>
        <p:txBody>
          <a:bodyPr anchor="ctr">
            <a:normAutofit/>
          </a:bodyPr>
          <a:lstStyle/>
          <a:p>
            <a:r>
              <a:rPr lang="es-CO" sz="2000" dirty="0">
                <a:solidFill>
                  <a:srgbClr val="FFFFFF"/>
                </a:solidFill>
              </a:rPr>
              <a:t>En el ámbito laboral es considerado una forma de violencia que afecta el desarrollo de los colaboradores. </a:t>
            </a:r>
          </a:p>
          <a:p>
            <a:r>
              <a:rPr lang="es-CO" sz="2000" dirty="0">
                <a:solidFill>
                  <a:srgbClr val="FFFFFF"/>
                </a:solidFill>
              </a:rPr>
              <a:t>Este tipo de comunicación informal es la actividad número  1 en los centro de trabajo de acuerdo a una encuesta realizada en Estados Unidos a 2400 personas. </a:t>
            </a:r>
          </a:p>
          <a:p>
            <a:pPr algn="just"/>
            <a:r>
              <a:rPr lang="es-CO" sz="2000" dirty="0">
                <a:solidFill>
                  <a:srgbClr val="FFFFFF"/>
                </a:solidFill>
              </a:rPr>
              <a:t>Al indagar en los colaboradores que les molesta en su lugar de trabajo responden: </a:t>
            </a:r>
          </a:p>
          <a:p>
            <a:pPr marL="0" indent="0">
              <a:buNone/>
            </a:pPr>
            <a:r>
              <a:rPr lang="es-CO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60% los Chismes. </a:t>
            </a:r>
          </a:p>
          <a:p>
            <a:pPr marL="0" indent="0">
              <a:buNone/>
            </a:pPr>
            <a:r>
              <a:rPr lang="es-CO" sz="2000" dirty="0">
                <a:solidFill>
                  <a:srgbClr val="FFFFFF"/>
                </a:solidFill>
              </a:rPr>
              <a:t>54% Cómo sus compañeros gestionan el tiempo.</a:t>
            </a:r>
          </a:p>
          <a:p>
            <a:pPr marL="0" indent="0">
              <a:buNone/>
            </a:pPr>
            <a:r>
              <a:rPr lang="es-CO" sz="2000" dirty="0">
                <a:solidFill>
                  <a:srgbClr val="FFFFFF"/>
                </a:solidFill>
              </a:rPr>
              <a:t>28% El uso excesivo de dispositivos electrónicos en reuniones.  </a:t>
            </a:r>
          </a:p>
        </p:txBody>
      </p:sp>
    </p:spTree>
    <p:extLst>
      <p:ext uri="{BB962C8B-B14F-4D97-AF65-F5344CB8AC3E}">
        <p14:creationId xmlns:p14="http://schemas.microsoft.com/office/powerpoint/2010/main" val="970388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D16C28-8508-4141-8727-884C6160B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503" y="180205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es-CO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Visión Laboral del Chisme </a:t>
            </a: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949248B-1F8A-4946-B941-5D9A4CBC00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1" r="40465" b="-1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7A7D3C-012A-452E-A501-4E01E60D7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1154" y="1859760"/>
            <a:ext cx="5846164" cy="4786383"/>
          </a:xfrm>
        </p:spPr>
        <p:txBody>
          <a:bodyPr anchor="ctr">
            <a:normAutofit/>
          </a:bodyPr>
          <a:lstStyle/>
          <a:p>
            <a:pPr algn="just"/>
            <a:r>
              <a:rPr lang="es-CO" sz="1900" dirty="0">
                <a:solidFill>
                  <a:srgbClr val="000000"/>
                </a:solidFill>
              </a:rPr>
              <a:t>Los temas más comunes de los chismes se refiere al desempeño laboral, errores en el trabajo, romances e infidelidad. </a:t>
            </a:r>
          </a:p>
          <a:p>
            <a:pPr algn="just"/>
            <a:endParaRPr lang="es-CO" sz="1900" dirty="0">
              <a:solidFill>
                <a:srgbClr val="000000"/>
              </a:solidFill>
            </a:endParaRPr>
          </a:p>
          <a:p>
            <a:pPr algn="just"/>
            <a:r>
              <a:rPr lang="es-CO" sz="1900" dirty="0">
                <a:solidFill>
                  <a:srgbClr val="000000"/>
                </a:solidFill>
              </a:rPr>
              <a:t>Los trabajadores utilizan las murmuraciones como herramienta en momentos específicos como medio para avanzar en su carrera dentro de la organización. Su consecuencia es nefasta ya que tarde o temprano este comportamiento puede revertirse contra la persona. </a:t>
            </a:r>
          </a:p>
          <a:p>
            <a:pPr marL="0" indent="0" algn="just">
              <a:buNone/>
            </a:pPr>
            <a:r>
              <a:rPr lang="es-CO" sz="1900" dirty="0">
                <a:solidFill>
                  <a:srgbClr val="000000"/>
                </a:solidFill>
              </a:rPr>
              <a:t> </a:t>
            </a:r>
          </a:p>
          <a:p>
            <a:pPr algn="just"/>
            <a:endParaRPr lang="es-CO" sz="1900" dirty="0">
              <a:solidFill>
                <a:srgbClr val="000000"/>
              </a:solidFill>
            </a:endParaRPr>
          </a:p>
          <a:p>
            <a:pPr algn="just"/>
            <a:endParaRPr lang="es-CO" sz="1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797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estrella, cielo, animal&#10;&#10;Descripción generada automáticamente">
            <a:extLst>
              <a:ext uri="{FF2B5EF4-FFF2-40B4-BE49-F238E27FC236}">
                <a16:creationId xmlns:a16="http://schemas.microsoft.com/office/drawing/2014/main" id="{AC674EC8-3561-4A0C-B0E9-5BF6AAD330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2468" r="11824" b="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3FC4B66-6C21-4234-870D-4BC12918C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165" y="213828"/>
            <a:ext cx="4803636" cy="1311664"/>
          </a:xfrm>
        </p:spPr>
        <p:txBody>
          <a:bodyPr>
            <a:normAutofit/>
          </a:bodyPr>
          <a:lstStyle/>
          <a:p>
            <a:pPr algn="ctr"/>
            <a:r>
              <a:rPr lang="es-CO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Impacto Negativo de los chismes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BABD00-C210-48DE-849B-9DB97CA55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93" y="1525492"/>
            <a:ext cx="5346908" cy="4980239"/>
          </a:xfrm>
        </p:spPr>
        <p:txBody>
          <a:bodyPr anchor="ctr">
            <a:normAutofit lnSpcReduction="10000"/>
          </a:bodyPr>
          <a:lstStyle/>
          <a:p>
            <a:pPr algn="just"/>
            <a:r>
              <a:rPr lang="es-CO" sz="2000" dirty="0">
                <a:solidFill>
                  <a:srgbClr val="000000"/>
                </a:solidFill>
              </a:rPr>
              <a:t>Hacen sentir mal a la persona que prometió guardar la información.</a:t>
            </a:r>
          </a:p>
          <a:p>
            <a:pPr algn="just"/>
            <a:r>
              <a:rPr lang="es-CO" sz="2000" dirty="0">
                <a:solidFill>
                  <a:srgbClr val="000000"/>
                </a:solidFill>
              </a:rPr>
              <a:t>La persona afectada sufre porque los demás saben algo que prefería mantener en reserva o resultar difamada en caso de que se trate de mentiras.</a:t>
            </a:r>
          </a:p>
          <a:p>
            <a:pPr algn="just"/>
            <a:r>
              <a:rPr lang="es-CO" sz="2000" dirty="0">
                <a:solidFill>
                  <a:srgbClr val="000000"/>
                </a:solidFill>
              </a:rPr>
              <a:t>Bajan la moral y tiene un impacto negativo en la estabilidad de una sociedad. </a:t>
            </a:r>
          </a:p>
          <a:p>
            <a:pPr algn="just"/>
            <a:r>
              <a:rPr lang="es-CO" sz="2000" dirty="0">
                <a:solidFill>
                  <a:srgbClr val="000000"/>
                </a:solidFill>
              </a:rPr>
              <a:t>Cuando el chisme se vuelve cotidiano la dinámica laboral se enrarece y la comunicación se atrofia.</a:t>
            </a:r>
          </a:p>
          <a:p>
            <a:pPr algn="just"/>
            <a:r>
              <a:rPr lang="es-CO" sz="2000" dirty="0">
                <a:solidFill>
                  <a:srgbClr val="000000"/>
                </a:solidFill>
              </a:rPr>
              <a:t>Los colaboradores se sienten inseguros sobre a quien decir </a:t>
            </a:r>
            <a:r>
              <a:rPr lang="es-CO" sz="2000" dirty="0" err="1">
                <a:solidFill>
                  <a:srgbClr val="000000"/>
                </a:solidFill>
              </a:rPr>
              <a:t>ó</a:t>
            </a:r>
            <a:r>
              <a:rPr lang="es-CO" sz="2000" dirty="0">
                <a:solidFill>
                  <a:srgbClr val="000000"/>
                </a:solidFill>
              </a:rPr>
              <a:t> a quien comentarlo lo que impacta en la productividad. </a:t>
            </a:r>
          </a:p>
          <a:p>
            <a:pPr algn="just"/>
            <a:r>
              <a:rPr lang="es-CO" sz="2000" dirty="0">
                <a:solidFill>
                  <a:srgbClr val="000000"/>
                </a:solidFill>
              </a:rPr>
              <a:t>El ambiente laboral se torna toxico se convierte en una forma de acoso laboral.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25796FB-50AE-4148-992E-879A582B1FE3}"/>
              </a:ext>
            </a:extLst>
          </p:cNvPr>
          <p:cNvSpPr txBox="1"/>
          <p:nvPr/>
        </p:nvSpPr>
        <p:spPr>
          <a:xfrm>
            <a:off x="9724352" y="6657945"/>
            <a:ext cx="246734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CO" sz="700">
                <a:solidFill>
                  <a:srgbClr val="FFFFFF"/>
                </a:solidFill>
                <a:hlinkClick r:id="rId3" tooltip="http://lospilaresdelaciencia.blogspot.com/2012/12/fin-del-mundo-no-gracia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s-CO" sz="700">
                <a:solidFill>
                  <a:srgbClr val="FFFFFF"/>
                </a:solidFill>
              </a:rPr>
              <a:t> de Autor desconocido está bajo licencia </a:t>
            </a:r>
            <a:r>
              <a:rPr lang="es-CO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s-CO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306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estrella, cielo, animal&#10;&#10;Descripción generada automáticamente">
            <a:extLst>
              <a:ext uri="{FF2B5EF4-FFF2-40B4-BE49-F238E27FC236}">
                <a16:creationId xmlns:a16="http://schemas.microsoft.com/office/drawing/2014/main" id="{AC674EC8-3561-4A0C-B0E9-5BF6AAD330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2468" r="11824" b="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3FC4B66-6C21-4234-870D-4BC12918C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165" y="213828"/>
            <a:ext cx="4803636" cy="1311664"/>
          </a:xfrm>
        </p:spPr>
        <p:txBody>
          <a:bodyPr>
            <a:normAutofit/>
          </a:bodyPr>
          <a:lstStyle/>
          <a:p>
            <a:pPr algn="ctr"/>
            <a:r>
              <a:rPr lang="es-CO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Impacto Negativo de los chismes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BABD00-C210-48DE-849B-9DB97CA55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29" y="2023672"/>
            <a:ext cx="5346908" cy="3942413"/>
          </a:xfrm>
        </p:spPr>
        <p:txBody>
          <a:bodyPr anchor="ctr">
            <a:normAutofit/>
          </a:bodyPr>
          <a:lstStyle/>
          <a:p>
            <a:pPr algn="just"/>
            <a:r>
              <a:rPr lang="es-CO" sz="2000" dirty="0">
                <a:solidFill>
                  <a:srgbClr val="000000"/>
                </a:solidFill>
              </a:rPr>
              <a:t>Destruyen la confianza.</a:t>
            </a:r>
          </a:p>
          <a:p>
            <a:pPr algn="just"/>
            <a:r>
              <a:rPr lang="es-CO" sz="2000" dirty="0">
                <a:solidFill>
                  <a:srgbClr val="000000"/>
                </a:solidFill>
              </a:rPr>
              <a:t>Dañan las relaciones de amistad y de trabajo.</a:t>
            </a:r>
          </a:p>
          <a:p>
            <a:pPr algn="just"/>
            <a:r>
              <a:rPr lang="es-CO" sz="2000" dirty="0">
                <a:solidFill>
                  <a:srgbClr val="000000"/>
                </a:solidFill>
              </a:rPr>
              <a:t>Afectan el ambiente de la empresa.</a:t>
            </a:r>
          </a:p>
          <a:p>
            <a:pPr algn="just"/>
            <a:r>
              <a:rPr lang="es-CO" sz="2000" dirty="0">
                <a:solidFill>
                  <a:srgbClr val="000000"/>
                </a:solidFill>
              </a:rPr>
              <a:t>Bajan la productividad. </a:t>
            </a:r>
          </a:p>
          <a:p>
            <a:pPr algn="just"/>
            <a:r>
              <a:rPr lang="es-CO" sz="2000" dirty="0">
                <a:solidFill>
                  <a:srgbClr val="000000"/>
                </a:solidFill>
              </a:rPr>
              <a:t>Dañan el buen nombre e imagen de las personas y organizaciones.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25796FB-50AE-4148-992E-879A582B1FE3}"/>
              </a:ext>
            </a:extLst>
          </p:cNvPr>
          <p:cNvSpPr txBox="1"/>
          <p:nvPr/>
        </p:nvSpPr>
        <p:spPr>
          <a:xfrm>
            <a:off x="9724352" y="6657945"/>
            <a:ext cx="246734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CO" sz="700">
                <a:solidFill>
                  <a:srgbClr val="FFFFFF"/>
                </a:solidFill>
                <a:hlinkClick r:id="rId3" tooltip="http://lospilaresdelaciencia.blogspot.com/2012/12/fin-del-mundo-no-gracia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s-CO" sz="700">
                <a:solidFill>
                  <a:srgbClr val="FFFFFF"/>
                </a:solidFill>
              </a:rPr>
              <a:t> de Autor desconocido está bajo licencia </a:t>
            </a:r>
            <a:r>
              <a:rPr lang="es-CO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s-CO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430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0212FDC-F308-4C0F-B456-A808C22EDA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" r="2477" b="-2"/>
          <a:stretch/>
        </p:blipFill>
        <p:spPr>
          <a:xfrm>
            <a:off x="1010986" y="1321295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9007" y="1549416"/>
            <a:ext cx="5861867" cy="4835617"/>
          </a:xfrm>
          <a:noFill/>
          <a:ln w="79375">
            <a:gradFill flip="none" rotWithShape="1">
              <a:gsLst>
                <a:gs pos="23014">
                  <a:srgbClr val="E2EEF8"/>
                </a:gs>
                <a:gs pos="20000">
                  <a:schemeClr val="accent1">
                    <a:lumMod val="5000"/>
                    <a:lumOff val="95000"/>
                    <a:alpha val="36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Objetivo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Definición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Chisme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vs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Equipo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Caracteristicas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Chisme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Visión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Espiritual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Visión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Científica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Visión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desde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el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área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laboral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Tecnicas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combatir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el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chisme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Elementos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el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equipo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trabajo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Impacto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chisme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el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equipo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trabajo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700B61-46E2-4606-8F0A-C04F3B9AF2ED}"/>
              </a:ext>
            </a:extLst>
          </p:cNvPr>
          <p:cNvSpPr txBox="1"/>
          <p:nvPr/>
        </p:nvSpPr>
        <p:spPr>
          <a:xfrm>
            <a:off x="6310509" y="496749"/>
            <a:ext cx="4619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dirty="0">
                <a:solidFill>
                  <a:srgbClr val="EA6B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Contenido </a:t>
            </a:r>
          </a:p>
        </p:txBody>
      </p:sp>
    </p:spTree>
    <p:extLst>
      <p:ext uri="{BB962C8B-B14F-4D97-AF65-F5344CB8AC3E}">
        <p14:creationId xmlns:p14="http://schemas.microsoft.com/office/powerpoint/2010/main" val="366487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58617-EEF0-4A5C-A2BC-02B423416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s-CO" sz="4100" b="1"/>
              <a:t>Técnicas para combatir el chisme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783D6D-784C-467A-A01C-A4EE436EB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CO" sz="2000"/>
              <a:t>Comunicación.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000"/>
              <a:t>Eliminar la crítica.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000"/>
              <a:t>Enfocarnos en lo bueno.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000"/>
              <a:t>Busque darle un buen prestigio a las personas.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000"/>
              <a:t>Ante situaciones de conflicto cuente hasta 10 y ordene sus ideas para comunicar adecuadamente su necesidad.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000"/>
              <a:t>Elogio sincero.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000"/>
              <a:t>No se queje por todo.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17026B-CFC1-4361-BC4F-6A9FAD7C7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15" r="7102" b="-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F9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624AE246-5003-41B5-8380-4022DA4DD321}"/>
              </a:ext>
            </a:extLst>
          </p:cNvPr>
          <p:cNvSpPr txBox="1"/>
          <p:nvPr/>
        </p:nvSpPr>
        <p:spPr>
          <a:xfrm>
            <a:off x="2168249" y="6657945"/>
            <a:ext cx="24673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CO" sz="700">
                <a:solidFill>
                  <a:srgbClr val="FFFFFF"/>
                </a:solidFill>
                <a:hlinkClick r:id="rId3" tooltip="https://edintech.blog/2018/01/16/visual-thinking-graphic-recording-sketchnoting-mapas-visuale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s-CO" sz="700">
                <a:solidFill>
                  <a:srgbClr val="FFFFFF"/>
                </a:solidFill>
              </a:rPr>
              <a:t> de Autor desconocido está bajo licencia </a:t>
            </a:r>
            <a:r>
              <a:rPr lang="es-CO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s-CO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300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58617-EEF0-4A5C-A2BC-02B423416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3075"/>
            <a:ext cx="6487670" cy="1325563"/>
          </a:xfrm>
        </p:spPr>
        <p:txBody>
          <a:bodyPr>
            <a:normAutofit/>
          </a:bodyPr>
          <a:lstStyle/>
          <a:p>
            <a:r>
              <a:rPr lang="es-CO" b="1"/>
              <a:t>Técnicas para combatir el chisme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783D6D-784C-467A-A01C-A4EE436EB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53575"/>
            <a:ext cx="6487670" cy="42085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8"/>
            </a:pPr>
            <a:r>
              <a:rPr lang="es-CO" sz="2200" dirty="0"/>
              <a:t>No culpe a los demás de sus errores. Cuando asumo mis errores eso hace que seamos personas más confiables.,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s-CO" sz="2200" dirty="0"/>
              <a:t>Demuestre un aprecio sincero a los demás. Evite hablar mal de su familia, compañeros y jefes.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s-CO" sz="2200" dirty="0"/>
              <a:t>Seamos solidarios con quien lo necesita, seamos ejemplo para los demás. 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s-CO" sz="2200" dirty="0"/>
              <a:t>Genere un ambiente de humor. 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s-CO" sz="2200" dirty="0"/>
              <a:t>Recordar el nombre de las personas y evite llamarlos por sus apodos para ridiculizarlos.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C2A87D-E0A7-43FF-89EC-AF2BBFBAC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68632" y="281401"/>
            <a:ext cx="2362854" cy="3010006"/>
          </a:xfrm>
          <a:prstGeom prst="rect">
            <a:avLst/>
          </a:prstGeom>
        </p:spPr>
      </p:pic>
      <p:pic>
        <p:nvPicPr>
          <p:cNvPr id="8" name="Imagen 7" descr="Imagen que contiene lego, cuarto&#10;&#10;Descripción generada automáticamente">
            <a:extLst>
              <a:ext uri="{FF2B5EF4-FFF2-40B4-BE49-F238E27FC236}">
                <a16:creationId xmlns:a16="http://schemas.microsoft.com/office/drawing/2014/main" id="{BE835C33-EAA2-402F-9D2D-430A52C49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952248" y="3696487"/>
            <a:ext cx="3995623" cy="283689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1F2C7AF-C65E-415C-B869-11DEA5E29714}"/>
              </a:ext>
            </a:extLst>
          </p:cNvPr>
          <p:cNvSpPr txBox="1"/>
          <p:nvPr/>
        </p:nvSpPr>
        <p:spPr>
          <a:xfrm>
            <a:off x="9705422" y="6657945"/>
            <a:ext cx="248657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CO" sz="700">
                <a:solidFill>
                  <a:srgbClr val="FFFFFF"/>
                </a:solidFill>
                <a:hlinkClick r:id="rId3" tooltip="http://altais-files.blogspot.com/2008/12/dificultades-tcnica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s-CO" sz="700">
                <a:solidFill>
                  <a:srgbClr val="FFFFFF"/>
                </a:solidFill>
              </a:rPr>
              <a:t> de Autor desconocido está bajo licencia </a:t>
            </a:r>
            <a:r>
              <a:rPr lang="es-CO" sz="70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s-CO" sz="7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181904-209D-4B52-A661-D1F6A4275FBA}"/>
              </a:ext>
            </a:extLst>
          </p:cNvPr>
          <p:cNvSpPr txBox="1"/>
          <p:nvPr/>
        </p:nvSpPr>
        <p:spPr>
          <a:xfrm>
            <a:off x="9480529" y="6333324"/>
            <a:ext cx="24673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CO" sz="700">
                <a:solidFill>
                  <a:srgbClr val="FFFFFF"/>
                </a:solidFill>
                <a:hlinkClick r:id="rId5" tooltip="https://gesvin.wordpress.com/2018/02/06/trabajo-en-grupo-10-tecnicas-para-el-aula-articulo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s-CO" sz="700">
                <a:solidFill>
                  <a:srgbClr val="FFFFFF"/>
                </a:solidFill>
              </a:rPr>
              <a:t> de Autor desconocido está bajo licencia </a:t>
            </a:r>
            <a:r>
              <a:rPr lang="es-CO" sz="700">
                <a:solidFill>
                  <a:srgbClr val="FFFFFF"/>
                </a:solidFill>
                <a:hlinkClick r:id="rId7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s-CO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900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exterior, banca, hecho de madera, parque&#10;&#10;Descripción generada automáticamente">
            <a:extLst>
              <a:ext uri="{FF2B5EF4-FFF2-40B4-BE49-F238E27FC236}">
                <a16:creationId xmlns:a16="http://schemas.microsoft.com/office/drawing/2014/main" id="{1EC0487B-0D26-4089-8F62-57088109A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500" b="12500"/>
          <a:stretch/>
        </p:blipFill>
        <p:spPr>
          <a:xfrm>
            <a:off x="0" y="12032"/>
            <a:ext cx="12191980" cy="685799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FEC2D06-7206-4B93-A97F-DB1F9B58CDE4}"/>
              </a:ext>
            </a:extLst>
          </p:cNvPr>
          <p:cNvSpPr txBox="1"/>
          <p:nvPr/>
        </p:nvSpPr>
        <p:spPr>
          <a:xfrm>
            <a:off x="3601329" y="6175717"/>
            <a:ext cx="4811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Fortaleza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949EE57-3EBC-47A3-97DE-9DA44DEBD7BD}"/>
              </a:ext>
            </a:extLst>
          </p:cNvPr>
          <p:cNvSpPr txBox="1"/>
          <p:nvPr/>
        </p:nvSpPr>
        <p:spPr>
          <a:xfrm rot="21341569">
            <a:off x="3690415" y="3285903"/>
            <a:ext cx="4811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Fidelidad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D2A51-A7D2-42D3-A270-DAE51E2E13A0}"/>
              </a:ext>
            </a:extLst>
          </p:cNvPr>
          <p:cNvSpPr txBox="1"/>
          <p:nvPr/>
        </p:nvSpPr>
        <p:spPr>
          <a:xfrm>
            <a:off x="3969876" y="4479439"/>
            <a:ext cx="4811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Atención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1447DB7-5ABF-46F2-8B41-EED775045293}"/>
              </a:ext>
            </a:extLst>
          </p:cNvPr>
          <p:cNvSpPr txBox="1"/>
          <p:nvPr/>
        </p:nvSpPr>
        <p:spPr>
          <a:xfrm rot="21341569">
            <a:off x="3690416" y="2533782"/>
            <a:ext cx="4811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Firmeza 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DD92005-F35A-4F91-931F-2EB59FEB8A2E}"/>
              </a:ext>
            </a:extLst>
          </p:cNvPr>
          <p:cNvSpPr txBox="1"/>
          <p:nvPr/>
        </p:nvSpPr>
        <p:spPr>
          <a:xfrm rot="332971">
            <a:off x="3861264" y="1913962"/>
            <a:ext cx="4811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Lealtad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74BEDCE-FE3E-49D4-A8F0-69CF31FEB2B8}"/>
              </a:ext>
            </a:extLst>
          </p:cNvPr>
          <p:cNvSpPr txBox="1"/>
          <p:nvPr/>
        </p:nvSpPr>
        <p:spPr>
          <a:xfrm>
            <a:off x="3833392" y="472169"/>
            <a:ext cx="49476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Como Lograr Resultados  Equipo </a:t>
            </a:r>
          </a:p>
        </p:txBody>
      </p:sp>
    </p:spTree>
    <p:extLst>
      <p:ext uri="{BB962C8B-B14F-4D97-AF65-F5344CB8AC3E}">
        <p14:creationId xmlns:p14="http://schemas.microsoft.com/office/powerpoint/2010/main" val="1711939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n 57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72870E92-AB14-4AD4-A8DA-ABE32C80F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8530" y="5804200"/>
            <a:ext cx="966555" cy="925476"/>
          </a:xfrm>
          <a:prstGeom prst="rect">
            <a:avLst/>
          </a:prstGeom>
        </p:spPr>
      </p:pic>
      <p:graphicFrame>
        <p:nvGraphicFramePr>
          <p:cNvPr id="63" name="CuadroTexto 1">
            <a:extLst>
              <a:ext uri="{FF2B5EF4-FFF2-40B4-BE49-F238E27FC236}">
                <a16:creationId xmlns:a16="http://schemas.microsoft.com/office/drawing/2014/main" id="{87242F4B-7C44-43B2-87C5-FBBD1376CE14}"/>
              </a:ext>
            </a:extLst>
          </p:cNvPr>
          <p:cNvGraphicFramePr/>
          <p:nvPr/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3472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01A86E82-D09E-4328-9675-67714E771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473" y="5806300"/>
            <a:ext cx="966555" cy="925476"/>
          </a:xfrm>
          <a:prstGeom prst="rect">
            <a:avLst/>
          </a:prstGeom>
        </p:spPr>
      </p:pic>
      <p:graphicFrame>
        <p:nvGraphicFramePr>
          <p:cNvPr id="18" name="CuadroTexto 3">
            <a:extLst>
              <a:ext uri="{FF2B5EF4-FFF2-40B4-BE49-F238E27FC236}">
                <a16:creationId xmlns:a16="http://schemas.microsoft.com/office/drawing/2014/main" id="{A52B12C9-06C0-48A4-800F-F4B681E91EA4}"/>
              </a:ext>
            </a:extLst>
          </p:cNvPr>
          <p:cNvGraphicFramePr/>
          <p:nvPr/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5910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8DD02859-CF58-4AAF-8E9B-9D95DDEC1321}"/>
              </a:ext>
            </a:extLst>
          </p:cNvPr>
          <p:cNvSpPr/>
          <p:nvPr/>
        </p:nvSpPr>
        <p:spPr>
          <a:xfrm>
            <a:off x="4154556" y="311427"/>
            <a:ext cx="3882887" cy="1292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Confianza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0007692-9733-4718-81BE-CA76CF91FFEB}"/>
              </a:ext>
            </a:extLst>
          </p:cNvPr>
          <p:cNvSpPr/>
          <p:nvPr/>
        </p:nvSpPr>
        <p:spPr>
          <a:xfrm>
            <a:off x="1762539" y="4345058"/>
            <a:ext cx="2266122" cy="200107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Capacidad:</a:t>
            </a:r>
          </a:p>
          <a:p>
            <a:pPr algn="ctr"/>
            <a:r>
              <a:rPr lang="es-CO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Autonomía de cumplir nuestro trabajo 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D35D65D-5221-4ECF-9743-024A3E4A55D6}"/>
              </a:ext>
            </a:extLst>
          </p:cNvPr>
          <p:cNvSpPr/>
          <p:nvPr/>
        </p:nvSpPr>
        <p:spPr>
          <a:xfrm>
            <a:off x="490331" y="1745145"/>
            <a:ext cx="2266122" cy="200107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Integridad:</a:t>
            </a:r>
          </a:p>
          <a:p>
            <a:pPr algn="ctr"/>
            <a:r>
              <a:rPr lang="es-CO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 la misma persona en una reunión como en las conversaciones privadas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2F88244-6509-48E5-98F8-5983471B18E0}"/>
              </a:ext>
            </a:extLst>
          </p:cNvPr>
          <p:cNvSpPr/>
          <p:nvPr/>
        </p:nvSpPr>
        <p:spPr>
          <a:xfrm>
            <a:off x="8189843" y="4345058"/>
            <a:ext cx="2266122" cy="200107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Vulnerabilidad: expresión de nuestros sueños y temores 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EB481BE-C415-4B0B-AD49-466199E26306}"/>
              </a:ext>
            </a:extLst>
          </p:cNvPr>
          <p:cNvSpPr/>
          <p:nvPr/>
        </p:nvSpPr>
        <p:spPr>
          <a:xfrm>
            <a:off x="5102087" y="4412975"/>
            <a:ext cx="2266122" cy="2001078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Dedicación: expresión y escucha de nuevas ideas con un compromiso compartido 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2F49EE1-3E26-4AAC-AF39-4760D1F3E48C}"/>
              </a:ext>
            </a:extLst>
          </p:cNvPr>
          <p:cNvSpPr/>
          <p:nvPr/>
        </p:nvSpPr>
        <p:spPr>
          <a:xfrm>
            <a:off x="9011478" y="1603513"/>
            <a:ext cx="2557670" cy="23903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Empatía: </a:t>
            </a:r>
          </a:p>
          <a:p>
            <a:pPr algn="ctr"/>
            <a:r>
              <a:rPr lang="es-CO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capacidad de andar en la piel de la otra persona.</a:t>
            </a:r>
          </a:p>
          <a:p>
            <a:pPr algn="ctr"/>
            <a:r>
              <a:rPr lang="es-CO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un equipo es muy valioso sentirse entendido.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8623867-E736-46D3-A367-CD3A258DBBCB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2756453" y="1603513"/>
            <a:ext cx="3339547" cy="1020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EA23569-F097-493A-AEC3-321771AD764D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2895600" y="1603513"/>
            <a:ext cx="3200400" cy="2741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6DE2FC2-1288-4115-B9F0-D6BE08AEC4CE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6096000" y="1603513"/>
            <a:ext cx="139148" cy="2809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15FDBF29-121E-43C7-A7FA-04B3293CFAAF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096000" y="1603513"/>
            <a:ext cx="3180520" cy="274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2181337B-FD1D-459F-804C-892A2EDBB7B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6258339" y="1671429"/>
            <a:ext cx="2753139" cy="112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26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49F61F9B-6E24-4267-8B87-5A05DD5A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977" y="5883398"/>
            <a:ext cx="966555" cy="92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44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D8E67F2-F753-4E06-8229-4970A6725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4272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EE1BDFD-564B-44A4-841A-50D6A8E75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5996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Soluciones</a:t>
            </a:r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sz="4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disminuir</a:t>
            </a:r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el </a:t>
            </a:r>
            <a:r>
              <a:rPr lang="en-US" sz="4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chisme</a:t>
            </a:r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7" name="Freeform 60">
            <a:extLst>
              <a:ext uri="{FF2B5EF4-FFF2-40B4-BE49-F238E27FC236}">
                <a16:creationId xmlns:a16="http://schemas.microsoft.com/office/drawing/2014/main" id="{007B8288-68CC-4847-8419-CF535B6B7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3882" y="0"/>
            <a:ext cx="3880988" cy="2206512"/>
          </a:xfrm>
          <a:custGeom>
            <a:avLst/>
            <a:gdLst>
              <a:gd name="connsiteX0" fmla="*/ 20753 w 3960193"/>
              <a:gd name="connsiteY0" fmla="*/ 0 h 2251543"/>
              <a:gd name="connsiteX1" fmla="*/ 3939440 w 3960193"/>
              <a:gd name="connsiteY1" fmla="*/ 0 h 2251543"/>
              <a:gd name="connsiteX2" fmla="*/ 3949969 w 3960193"/>
              <a:gd name="connsiteY2" fmla="*/ 68994 h 2251543"/>
              <a:gd name="connsiteX3" fmla="*/ 3960193 w 3960193"/>
              <a:gd name="connsiteY3" fmla="*/ 271447 h 2251543"/>
              <a:gd name="connsiteX4" fmla="*/ 1980096 w 3960193"/>
              <a:gd name="connsiteY4" fmla="*/ 2251543 h 2251543"/>
              <a:gd name="connsiteX5" fmla="*/ 0 w 3960193"/>
              <a:gd name="connsiteY5" fmla="*/ 271447 h 2251543"/>
              <a:gd name="connsiteX6" fmla="*/ 10224 w 3960193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3" h="2251543">
                <a:moveTo>
                  <a:pt x="20753" y="0"/>
                </a:moveTo>
                <a:lnTo>
                  <a:pt x="3939440" y="0"/>
                </a:lnTo>
                <a:lnTo>
                  <a:pt x="3949969" y="68994"/>
                </a:lnTo>
                <a:cubicBezTo>
                  <a:pt x="3956730" y="135559"/>
                  <a:pt x="3960193" y="203099"/>
                  <a:pt x="3960193" y="271447"/>
                </a:cubicBezTo>
                <a:cubicBezTo>
                  <a:pt x="3960193" y="1365024"/>
                  <a:pt x="3073674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4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n 5" descr="Imagen que contiene muñeca, juguete, dibujo&#10;&#10;Descripción generada automáticamente">
            <a:extLst>
              <a:ext uri="{FF2B5EF4-FFF2-40B4-BE49-F238E27FC236}">
                <a16:creationId xmlns:a16="http://schemas.microsoft.com/office/drawing/2014/main" id="{1E0AA471-498A-4097-A1DC-EE3B5FC19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446" y="213398"/>
            <a:ext cx="2044790" cy="1360715"/>
          </a:xfrm>
          <a:prstGeom prst="rect">
            <a:avLst/>
          </a:prstGeom>
        </p:spPr>
      </p:pic>
      <p:sp>
        <p:nvSpPr>
          <p:cNvPr id="29" name="Freeform 68">
            <a:extLst>
              <a:ext uri="{FF2B5EF4-FFF2-40B4-BE49-F238E27FC236}">
                <a16:creationId xmlns:a16="http://schemas.microsoft.com/office/drawing/2014/main" id="{32BA8EA8-C1B6-4309-B674-F9F399B96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12701"/>
            <a:ext cx="4942589" cy="3945299"/>
          </a:xfrm>
          <a:custGeom>
            <a:avLst/>
            <a:gdLst>
              <a:gd name="connsiteX0" fmla="*/ 2223943 w 4942589"/>
              <a:gd name="connsiteY0" fmla="*/ 0 h 3945299"/>
              <a:gd name="connsiteX1" fmla="*/ 4942589 w 4942589"/>
              <a:gd name="connsiteY1" fmla="*/ 2718646 h 3945299"/>
              <a:gd name="connsiteX2" fmla="*/ 4728945 w 4942589"/>
              <a:gd name="connsiteY2" fmla="*/ 3776866 h 3945299"/>
              <a:gd name="connsiteX3" fmla="*/ 4647806 w 4942589"/>
              <a:gd name="connsiteY3" fmla="*/ 3945299 h 3945299"/>
              <a:gd name="connsiteX4" fmla="*/ 0 w 4942589"/>
              <a:gd name="connsiteY4" fmla="*/ 3945299 h 3945299"/>
              <a:gd name="connsiteX5" fmla="*/ 0 w 4942589"/>
              <a:gd name="connsiteY5" fmla="*/ 1157971 h 3945299"/>
              <a:gd name="connsiteX6" fmla="*/ 126104 w 4942589"/>
              <a:gd name="connsiteY6" fmla="*/ 989335 h 3945299"/>
              <a:gd name="connsiteX7" fmla="*/ 2223943 w 4942589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2589" h="3945299">
                <a:moveTo>
                  <a:pt x="2223943" y="0"/>
                </a:moveTo>
                <a:cubicBezTo>
                  <a:pt x="3725410" y="0"/>
                  <a:pt x="4942589" y="1217179"/>
                  <a:pt x="4942589" y="2718646"/>
                </a:cubicBezTo>
                <a:cubicBezTo>
                  <a:pt x="4942589" y="3094013"/>
                  <a:pt x="4866516" y="3451612"/>
                  <a:pt x="4728945" y="3776866"/>
                </a:cubicBezTo>
                <a:lnTo>
                  <a:pt x="4647806" y="3945299"/>
                </a:lnTo>
                <a:lnTo>
                  <a:pt x="0" y="3945299"/>
                </a:lnTo>
                <a:lnTo>
                  <a:pt x="0" y="1157971"/>
                </a:lnTo>
                <a:lnTo>
                  <a:pt x="126104" y="989335"/>
                </a:lnTo>
                <a:cubicBezTo>
                  <a:pt x="624744" y="385123"/>
                  <a:pt x="1379368" y="0"/>
                  <a:pt x="2223943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20C397-2629-414E-B22E-0CCF675675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0" b="24695"/>
          <a:stretch/>
        </p:blipFill>
        <p:spPr>
          <a:xfrm>
            <a:off x="508939" y="3875314"/>
            <a:ext cx="3384691" cy="267042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 algn="just"/>
            <a:r>
              <a:rPr lang="es-E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Limitar el objetivo de nuestras conversaciones a los estrictamente necesario abordando únicamente a la personas y hechos que de verdad necesitan ser abordados. </a:t>
            </a:r>
          </a:p>
          <a:p>
            <a:pPr algn="just"/>
            <a:r>
              <a:rPr lang="es-E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Discreción debe abrir espacio a la transparencia en determinadas circunstancias y tratar ciertas cuestiones de manera publica y clara. </a:t>
            </a:r>
          </a:p>
        </p:txBody>
      </p:sp>
    </p:spTree>
    <p:extLst>
      <p:ext uri="{BB962C8B-B14F-4D97-AF65-F5344CB8AC3E}">
        <p14:creationId xmlns:p14="http://schemas.microsoft.com/office/powerpoint/2010/main" val="824644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epillo&#10;&#10;Descripción generada automáticamente">
            <a:extLst>
              <a:ext uri="{FF2B5EF4-FFF2-40B4-BE49-F238E27FC236}">
                <a16:creationId xmlns:a16="http://schemas.microsoft.com/office/drawing/2014/main" id="{9F20C397-2629-414E-B22E-0CCF675675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2990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Soluciones para disminuir el chisme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55" y="2272142"/>
            <a:ext cx="5640773" cy="4128657"/>
          </a:xfrm>
        </p:spPr>
        <p:txBody>
          <a:bodyPr anchor="ctr">
            <a:normAutofit/>
          </a:bodyPr>
          <a:lstStyle/>
          <a:p>
            <a:pPr algn="just"/>
            <a:r>
              <a:rPr lang="es-ES" sz="17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Especialistas en ADECCO México sugieren las siguientes medidas ante el chisme: </a:t>
            </a:r>
          </a:p>
          <a:p>
            <a:pPr marL="457200" indent="-457200" algn="just">
              <a:buAutoNum type="arabicPeriod"/>
            </a:pPr>
            <a:r>
              <a:rPr lang="es-ES" sz="17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Establecer canales de comunicación oficiales para mantener a los colaboradores informados con regularidad y claridad. </a:t>
            </a:r>
          </a:p>
          <a:p>
            <a:pPr marL="457200" indent="-457200" algn="just">
              <a:buAutoNum type="arabicPeriod"/>
            </a:pPr>
            <a:r>
              <a:rPr lang="es-ES" sz="17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Implementar políticas internas contra esta y otras formas de comunicación informal. </a:t>
            </a:r>
          </a:p>
          <a:p>
            <a:pPr marL="457200" indent="-457200" algn="just">
              <a:buAutoNum type="arabicPeriod"/>
            </a:pPr>
            <a:r>
              <a:rPr lang="es-ES" sz="17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Ser el chismoso de la oficina puede darte reputación en unos meses pero a largo plazo resta posibilidades para ser considerado en promoción o tareas claves. </a:t>
            </a:r>
          </a:p>
          <a:p>
            <a:pPr algn="just"/>
            <a:endParaRPr lang="es-ES" sz="17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426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árbol&#10;&#10;Descripción generada automáticamente">
            <a:extLst>
              <a:ext uri="{FF2B5EF4-FFF2-40B4-BE49-F238E27FC236}">
                <a16:creationId xmlns:a16="http://schemas.microsoft.com/office/drawing/2014/main" id="{ED0B4FD9-0E60-44CC-B67F-3C8F824322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148"/>
          <a:stretch/>
        </p:blipFill>
        <p:spPr>
          <a:xfrm>
            <a:off x="6951879" y="790890"/>
            <a:ext cx="5240121" cy="5692353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453857E-BE38-4473-BBE0-363FE3A8C7FC}"/>
              </a:ext>
            </a:extLst>
          </p:cNvPr>
          <p:cNvSpPr/>
          <p:nvPr/>
        </p:nvSpPr>
        <p:spPr>
          <a:xfrm>
            <a:off x="5081878" y="406169"/>
            <a:ext cx="22980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Reflexión</a:t>
            </a:r>
            <a:endParaRPr lang="es-CO" sz="4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326A961-D3E9-4A2C-9ED7-5FD726FBCA75}"/>
              </a:ext>
            </a:extLst>
          </p:cNvPr>
          <p:cNvSpPr txBox="1"/>
          <p:nvPr/>
        </p:nvSpPr>
        <p:spPr>
          <a:xfrm>
            <a:off x="167932" y="1560331"/>
            <a:ext cx="693088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i="1" dirty="0"/>
              <a:t>El joven discípulo de un sabio filosofo llega a casa de éste y le dice: </a:t>
            </a:r>
          </a:p>
          <a:p>
            <a:pPr algn="just"/>
            <a:r>
              <a:rPr lang="es-CO" i="1" dirty="0"/>
              <a:t>Oye Maestro, un amigo tuyo estuvo hablando de ti con malevolencia. . .</a:t>
            </a:r>
          </a:p>
          <a:p>
            <a:pPr algn="just"/>
            <a:r>
              <a:rPr lang="es-CO" i="1" dirty="0"/>
              <a:t>Espera- lo interrumpe el filosofo - ¿Ya haz hecho pasar por los tres filtros lo que vas a comentarme?</a:t>
            </a:r>
          </a:p>
          <a:p>
            <a:pPr algn="just"/>
            <a:r>
              <a:rPr lang="es-CO" i="1" dirty="0"/>
              <a:t>¿Los tres filtros?</a:t>
            </a:r>
          </a:p>
          <a:p>
            <a:pPr algn="just"/>
            <a:r>
              <a:rPr lang="es-CO" i="1" dirty="0"/>
              <a:t>Si, el primero es la </a:t>
            </a:r>
            <a:r>
              <a:rPr lang="es-CO" i="1" dirty="0">
                <a:solidFill>
                  <a:srgbClr val="FF0000"/>
                </a:solidFill>
              </a:rPr>
              <a:t>VERDAD </a:t>
            </a:r>
            <a:r>
              <a:rPr lang="es-CO" i="1" dirty="0"/>
              <a:t>¿Estas seguro que lo que quieres decirme es absolutamente cierto?</a:t>
            </a:r>
          </a:p>
          <a:p>
            <a:pPr algn="just"/>
            <a:r>
              <a:rPr lang="es-CO" i="1" dirty="0"/>
              <a:t>No, lo oí comentar a unos vecinos.</a:t>
            </a:r>
          </a:p>
          <a:p>
            <a:pPr algn="just"/>
            <a:r>
              <a:rPr lang="es-CO" i="1" dirty="0"/>
              <a:t>Al menos lo habrás hecho pasar por el segundo filtro que es la </a:t>
            </a:r>
            <a:r>
              <a:rPr lang="es-CO" i="1" dirty="0">
                <a:solidFill>
                  <a:srgbClr val="FF0000"/>
                </a:solidFill>
              </a:rPr>
              <a:t>BONDAD. </a:t>
            </a:r>
            <a:r>
              <a:rPr lang="es-CO" i="1" dirty="0"/>
              <a:t>Eso que deseas decirme ¿es bueno para mí o alguien más? </a:t>
            </a:r>
          </a:p>
          <a:p>
            <a:pPr algn="just"/>
            <a:r>
              <a:rPr lang="es-CO" i="1" dirty="0"/>
              <a:t>No, en realidad no, al contrario.</a:t>
            </a:r>
          </a:p>
          <a:p>
            <a:pPr algn="just"/>
            <a:r>
              <a:rPr lang="es-CO" i="1" dirty="0"/>
              <a:t>¡Ah! ¡Vaya! … El ultimo filtro es la </a:t>
            </a:r>
            <a:r>
              <a:rPr lang="es-CO" i="1" dirty="0">
                <a:solidFill>
                  <a:srgbClr val="FF0000"/>
                </a:solidFill>
              </a:rPr>
              <a:t>NECESIDAD </a:t>
            </a:r>
            <a:r>
              <a:rPr lang="es-CO" i="1" dirty="0"/>
              <a:t>¿es necesario me hagas saber eso que tanto te inquieta? </a:t>
            </a:r>
          </a:p>
          <a:p>
            <a:pPr algn="just"/>
            <a:r>
              <a:rPr lang="es-CO" i="1" dirty="0"/>
              <a:t>A decir verdad, No.</a:t>
            </a:r>
          </a:p>
          <a:p>
            <a:pPr algn="just"/>
            <a:r>
              <a:rPr lang="es-CO" i="1" dirty="0"/>
              <a:t>Entonces- Dijo el sabio sonriendo , - si no es verdadero ni bueno, ni necesario, enterrémoslo en el </a:t>
            </a:r>
            <a:r>
              <a:rPr lang="es-CO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olvido…</a:t>
            </a:r>
          </a:p>
          <a:p>
            <a:pPr algn="just"/>
            <a:endParaRPr lang="es-CO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s-CO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ANÓNIMO.</a:t>
            </a:r>
          </a:p>
          <a:p>
            <a:pPr algn="just"/>
            <a:r>
              <a:rPr lang="es-CO" i="1" dirty="0"/>
              <a:t> </a:t>
            </a:r>
          </a:p>
          <a:p>
            <a:pPr algn="just"/>
            <a:endParaRPr lang="es-CO" i="1" dirty="0"/>
          </a:p>
          <a:p>
            <a:pPr algn="just"/>
            <a:endParaRPr lang="es-CO" i="1" dirty="0">
              <a:solidFill>
                <a:srgbClr val="FF0000"/>
              </a:solidFill>
            </a:endParaRPr>
          </a:p>
          <a:p>
            <a:pPr algn="just"/>
            <a:endParaRPr lang="es-CO" i="1" dirty="0"/>
          </a:p>
        </p:txBody>
      </p:sp>
    </p:spTree>
    <p:extLst>
      <p:ext uri="{BB962C8B-B14F-4D97-AF65-F5344CB8AC3E}">
        <p14:creationId xmlns:p14="http://schemas.microsoft.com/office/powerpoint/2010/main" val="987164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7CA8579-1F13-4726-8F0D-C7BA2688647E}"/>
              </a:ext>
            </a:extLst>
          </p:cNvPr>
          <p:cNvSpPr/>
          <p:nvPr/>
        </p:nvSpPr>
        <p:spPr>
          <a:xfrm>
            <a:off x="629587" y="3105835"/>
            <a:ext cx="8514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https://www.semana.com/vida-moderna/articulo/chisme-por-que-nos-gusta-tanto-y-sus-beneficios/614111</a:t>
            </a:r>
            <a:endParaRPr lang="es-CO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0E017BA-B03F-464E-94E2-24B56CB00245}"/>
              </a:ext>
            </a:extLst>
          </p:cNvPr>
          <p:cNvSpPr/>
          <p:nvPr/>
        </p:nvSpPr>
        <p:spPr>
          <a:xfrm>
            <a:off x="629587" y="3752166"/>
            <a:ext cx="8514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https://expansion.mx/mi-carrera/2013/02/21/chismes-el-mayor-enemigo-laboral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3E818CA-5CCE-4EC4-9F7C-8FD2C4A156D5}"/>
              </a:ext>
            </a:extLst>
          </p:cNvPr>
          <p:cNvSpPr txBox="1"/>
          <p:nvPr/>
        </p:nvSpPr>
        <p:spPr>
          <a:xfrm>
            <a:off x="509665" y="2277868"/>
            <a:ext cx="487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S, Chand, 2019. Piensa Diferente Vive Diferente. Madrid España.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394BEB-8A2D-413C-ADD3-29BE7055A0E6}"/>
              </a:ext>
            </a:extLst>
          </p:cNvPr>
          <p:cNvSpPr/>
          <p:nvPr/>
        </p:nvSpPr>
        <p:spPr>
          <a:xfrm>
            <a:off x="3994764" y="968622"/>
            <a:ext cx="34229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Referencias</a:t>
            </a:r>
          </a:p>
        </p:txBody>
      </p:sp>
      <p:pic>
        <p:nvPicPr>
          <p:cNvPr id="10" name="Imagen 9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2CEDE654-7119-4B43-8B3D-485DB0692A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638" y="4448175"/>
            <a:ext cx="2519362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56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024" y="1379907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Nuestra Meta…</a:t>
            </a:r>
          </a:p>
        </p:txBody>
      </p:sp>
      <p:sp>
        <p:nvSpPr>
          <p:cNvPr id="16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3099" y="1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CF4FBBB-45D9-47C8-8B8F-6A2F12DB85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15" r="1" b="20606"/>
          <a:stretch/>
        </p:blipFill>
        <p:spPr>
          <a:xfrm>
            <a:off x="6632714" y="1"/>
            <a:ext cx="3674754" cy="2106932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168" y="2507035"/>
            <a:ext cx="6483095" cy="3055744"/>
          </a:xfrm>
        </p:spPr>
        <p:txBody>
          <a:bodyPr anchor="ctr">
            <a:normAutofit/>
          </a:bodyPr>
          <a:lstStyle/>
          <a:p>
            <a:pPr algn="just"/>
            <a:r>
              <a:rPr lang="es-E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Incentivar practicas favorables de convivencia dentro del ambiente laboral.  </a:t>
            </a:r>
          </a:p>
        </p:txBody>
      </p:sp>
      <p:sp>
        <p:nvSpPr>
          <p:cNvPr id="18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5296" y="2922177"/>
            <a:ext cx="4956705" cy="3945299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2157AD-9B30-4BB1-A9AB-C39C71F4F1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 r="3" b="16465"/>
          <a:stretch/>
        </p:blipFill>
        <p:spPr>
          <a:xfrm>
            <a:off x="7835462" y="3430303"/>
            <a:ext cx="4356538" cy="3437171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35203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02550C-EE91-449B-9AE5-D26132E0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b="1" dirty="0">
                <a:latin typeface="+mn-lt"/>
              </a:rPr>
              <a:t>DEFINICIÓN</a:t>
            </a:r>
            <a:r>
              <a:rPr lang="es-CO" dirty="0">
                <a:latin typeface="+mn-lt"/>
              </a:rPr>
              <a:t> 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25268211-8DA3-404A-8597-E6C2E10F88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5298976"/>
              </p:ext>
            </p:extLst>
          </p:nvPr>
        </p:nvGraphicFramePr>
        <p:xfrm>
          <a:off x="838200" y="1555115"/>
          <a:ext cx="10515600" cy="4937760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32136135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544312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>
                          <a:solidFill>
                            <a:schemeClr val="tx1"/>
                          </a:solidFill>
                        </a:rPr>
                        <a:t>Chisme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>
                          <a:solidFill>
                            <a:schemeClr val="tx1"/>
                          </a:solidFill>
                        </a:rPr>
                        <a:t>Equipo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759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2400" dirty="0">
                          <a:solidFill>
                            <a:schemeClr val="tx1"/>
                          </a:solidFill>
                        </a:rPr>
                        <a:t>Rumor que se difunde en descredito de alguien, generalmente de poca importancia. </a:t>
                      </a:r>
                    </a:p>
                    <a:p>
                      <a:r>
                        <a:rPr lang="es-CO" sz="2400" dirty="0">
                          <a:solidFill>
                            <a:schemeClr val="tx1"/>
                          </a:solidFill>
                        </a:rPr>
                        <a:t>(Diccionario de la Lengua Española)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2400" dirty="0">
                          <a:solidFill>
                            <a:schemeClr val="tx1"/>
                          </a:solidFill>
                        </a:rPr>
                        <a:t>Es el esfuerzo integrado de un grupo de personas para la realización de un proyecto.</a:t>
                      </a:r>
                    </a:p>
                    <a:p>
                      <a:r>
                        <a:rPr lang="es-CO" sz="2400" dirty="0">
                          <a:solidFill>
                            <a:schemeClr val="tx1"/>
                          </a:solidFill>
                        </a:rPr>
                        <a:t>Trabajar en equipo implica la coordinación de 2 a más personas orientadas para el alcance de objetivos comunes cada miembro debe aportar para la realización de una parte del trabajo.</a:t>
                      </a:r>
                    </a:p>
                    <a:p>
                      <a:endParaRPr lang="es-CO" sz="2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s-CO" sz="2400" dirty="0">
                          <a:solidFill>
                            <a:schemeClr val="tx1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(https://www.significados.com/trabajar-en-equipo/</a:t>
                      </a:r>
                      <a:r>
                        <a:rPr lang="es-CO" sz="240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255131"/>
                  </a:ext>
                </a:extLst>
              </a:tr>
            </a:tbl>
          </a:graphicData>
        </a:graphic>
      </p:graphicFrame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9E4B647-B58D-4D89-AB11-798CA8CBC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1090" y="3969327"/>
            <a:ext cx="3048000" cy="18288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26062CD-8F3C-4F90-AFC9-A8D401F853AB}"/>
              </a:ext>
            </a:extLst>
          </p:cNvPr>
          <p:cNvSpPr txBox="1"/>
          <p:nvPr/>
        </p:nvSpPr>
        <p:spPr>
          <a:xfrm>
            <a:off x="1801090" y="579812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hlinkClick r:id="rId4" tooltip="http://www.usneando.com/2010_09_01_archive.html"/>
              </a:rPr>
              <a:t>Esta foto</a:t>
            </a:r>
            <a:r>
              <a:rPr lang="es-CO" sz="900"/>
              <a:t> de Autor desconocido está bajo licencia </a:t>
            </a:r>
            <a:r>
              <a:rPr lang="es-CO" sz="900">
                <a:hlinkClick r:id="rId5" tooltip="https://creativecommons.org/licenses/by-nc-nd/3.0/"/>
              </a:rPr>
              <a:t>CC BY-NC-ND</a:t>
            </a:r>
            <a:endParaRPr lang="es-CO" sz="900"/>
          </a:p>
        </p:txBody>
      </p:sp>
    </p:spTree>
    <p:extLst>
      <p:ext uri="{BB962C8B-B14F-4D97-AF65-F5344CB8AC3E}">
        <p14:creationId xmlns:p14="http://schemas.microsoft.com/office/powerpoint/2010/main" val="2270763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B504C-722D-4D74-9182-B62689D49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CHISME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8234B6-4FC2-43F9-BC63-48C8631E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CO" dirty="0"/>
              <a:t>Los chismes y la calumnia pueden contener parte de verdad, pero son movimientos ofensivos, siniestros para dañar la reputación de otra persona ( Samuel Chand, 2019) </a:t>
            </a:r>
          </a:p>
          <a:p>
            <a:pPr marL="0" indent="0" algn="just">
              <a:buNone/>
            </a:pPr>
            <a:r>
              <a:rPr lang="es-CO" dirty="0"/>
              <a:t>El chisme consiste en hablar de alguien de manera injusta mediante la mentira, la divulgación de asuntos personales o privados, que no se refiere a nadie excepto a la propia victima del chisme; implica conversaciones inapropiadas y sin caridad. </a:t>
            </a:r>
          </a:p>
          <a:p>
            <a:pPr marL="0" indent="0" algn="just">
              <a:buNone/>
            </a:pPr>
            <a:r>
              <a:rPr lang="es-CO" dirty="0"/>
              <a:t>El chisme casi siempre añade errores y variaciones en la información que se transmite. </a:t>
            </a:r>
          </a:p>
        </p:txBody>
      </p:sp>
    </p:spTree>
    <p:extLst>
      <p:ext uri="{BB962C8B-B14F-4D97-AF65-F5344CB8AC3E}">
        <p14:creationId xmlns:p14="http://schemas.microsoft.com/office/powerpoint/2010/main" val="2469797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B504C-722D-4D74-9182-B62689D49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Visión Espiritual del Chisme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8234B6-4FC2-43F9-BC63-48C8631EF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898"/>
            <a:ext cx="10515600" cy="961808"/>
          </a:xfrm>
        </p:spPr>
        <p:txBody>
          <a:bodyPr/>
          <a:lstStyle/>
          <a:p>
            <a:pPr marL="0" indent="0" algn="just">
              <a:buNone/>
            </a:pPr>
            <a:r>
              <a:rPr lang="es-CO" dirty="0"/>
              <a:t>Santo Tomás de Aquino define el chisme desde una perspectiva teológica y da a conocer las diversas modalidades del Chisme. </a:t>
            </a:r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E52C78F-3035-4CCF-9695-E1EC681AF890}"/>
              </a:ext>
            </a:extLst>
          </p:cNvPr>
          <p:cNvSpPr txBox="1"/>
          <p:nvPr/>
        </p:nvSpPr>
        <p:spPr>
          <a:xfrm>
            <a:off x="838200" y="3059668"/>
            <a:ext cx="24037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1. La Ofensa o injuria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280E76B-12C8-4505-A11F-D4DB169A4D33}"/>
              </a:ext>
            </a:extLst>
          </p:cNvPr>
          <p:cNvSpPr txBox="1"/>
          <p:nvPr/>
        </p:nvSpPr>
        <p:spPr>
          <a:xfrm>
            <a:off x="838199" y="3631962"/>
            <a:ext cx="4565073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2. La Difamación (la Calumnia y La detracción </a:t>
            </a:r>
            <a:r>
              <a:rPr lang="es-CO" dirty="0" err="1"/>
              <a:t>Malediciencia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569079E-7A9D-49E9-9677-9A8EACFCFD6B}"/>
              </a:ext>
            </a:extLst>
          </p:cNvPr>
          <p:cNvSpPr txBox="1"/>
          <p:nvPr/>
        </p:nvSpPr>
        <p:spPr>
          <a:xfrm>
            <a:off x="838199" y="4413230"/>
            <a:ext cx="277783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3. Murmuración y Sabotaje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C1787C0-1B82-49E6-B829-149B6F205DE2}"/>
              </a:ext>
            </a:extLst>
          </p:cNvPr>
          <p:cNvSpPr txBox="1"/>
          <p:nvPr/>
        </p:nvSpPr>
        <p:spPr>
          <a:xfrm>
            <a:off x="838200" y="4917499"/>
            <a:ext cx="24037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4. La Ridiculización 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B8B015B-09F8-40EB-B5AF-B3F3B05B2CA4}"/>
              </a:ext>
            </a:extLst>
          </p:cNvPr>
          <p:cNvSpPr txBox="1"/>
          <p:nvPr/>
        </p:nvSpPr>
        <p:spPr>
          <a:xfrm>
            <a:off x="838199" y="5421768"/>
            <a:ext cx="356754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5.  La Maldición o malos deseos. </a:t>
            </a:r>
          </a:p>
        </p:txBody>
      </p:sp>
    </p:spTree>
    <p:extLst>
      <p:ext uri="{BB962C8B-B14F-4D97-AF65-F5344CB8AC3E}">
        <p14:creationId xmlns:p14="http://schemas.microsoft.com/office/powerpoint/2010/main" val="837949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58C3056-602F-46D8-9499-7BE807A03086}"/>
              </a:ext>
            </a:extLst>
          </p:cNvPr>
          <p:cNvSpPr/>
          <p:nvPr/>
        </p:nvSpPr>
        <p:spPr>
          <a:xfrm>
            <a:off x="3183567" y="404244"/>
            <a:ext cx="54092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 Ofensa o </a:t>
            </a:r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Injuría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AD9625-09C1-4D61-9EBD-B3F9371F6349}"/>
              </a:ext>
            </a:extLst>
          </p:cNvPr>
          <p:cNvSpPr txBox="1"/>
          <p:nvPr/>
        </p:nvSpPr>
        <p:spPr>
          <a:xfrm>
            <a:off x="969818" y="2293834"/>
            <a:ext cx="4502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Consiste en deshonrar a la persona, normalmente en su presencia y con frecuencia también frente a terceros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3A5C471-C9E2-4620-916E-3BEEAEF3C05A}"/>
              </a:ext>
            </a:extLst>
          </p:cNvPr>
          <p:cNvSpPr txBox="1"/>
          <p:nvPr/>
        </p:nvSpPr>
        <p:spPr>
          <a:xfrm>
            <a:off x="932203" y="3429000"/>
            <a:ext cx="4502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Esta Motivada por la rabia y falta de respeto, su intención es generar vergüenza o deshonra personal . </a:t>
            </a:r>
          </a:p>
        </p:txBody>
      </p:sp>
      <p:pic>
        <p:nvPicPr>
          <p:cNvPr id="8" name="Imagen 7" descr="Imagen que contiene exterior, nubes, nublado, gente&#10;&#10;Descripción generada automáticamente">
            <a:extLst>
              <a:ext uri="{FF2B5EF4-FFF2-40B4-BE49-F238E27FC236}">
                <a16:creationId xmlns:a16="http://schemas.microsoft.com/office/drawing/2014/main" id="{E87FDEC0-981C-45CC-8D92-BF3D90154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82" y="1911372"/>
            <a:ext cx="4876800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34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8831E18-601D-4DC2-83EF-E52D59080E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1" b="5472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E82B185-BAED-46DB-9DED-65C2C375975B}"/>
              </a:ext>
            </a:extLst>
          </p:cNvPr>
          <p:cNvSpPr/>
          <p:nvPr/>
        </p:nvSpPr>
        <p:spPr>
          <a:xfrm>
            <a:off x="804484" y="5090844"/>
            <a:ext cx="10592174" cy="10006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+mj-lt"/>
                <a:ea typeface="+mj-ea"/>
                <a:cs typeface="+mj-cs"/>
              </a:rPr>
              <a:t>La </a:t>
            </a:r>
            <a:r>
              <a:rPr lang="en-US" sz="44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+mj-lt"/>
                <a:ea typeface="+mj-ea"/>
                <a:cs typeface="+mj-cs"/>
              </a:rPr>
              <a:t>Difamación</a:t>
            </a:r>
            <a:r>
              <a:rPr lang="en-US" sz="4400" b="0" cap="none" spc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+mj-lt"/>
                <a:ea typeface="+mj-ea"/>
                <a:cs typeface="+mj-cs"/>
              </a:rPr>
              <a:t>: consiste </a:t>
            </a:r>
            <a:r>
              <a:rPr lang="en-US" sz="4400" b="0" cap="none" spc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+mj-lt"/>
                <a:ea typeface="+mj-ea"/>
                <a:cs typeface="+mj-cs"/>
              </a:rPr>
              <a:t>en</a:t>
            </a:r>
            <a:r>
              <a:rPr lang="en-US" sz="4400" b="0" cap="none" spc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4400" b="0" cap="none" spc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+mj-lt"/>
                <a:ea typeface="+mj-ea"/>
                <a:cs typeface="+mj-cs"/>
              </a:rPr>
              <a:t>hablar</a:t>
            </a:r>
            <a:r>
              <a:rPr lang="en-US" sz="4400" b="0" cap="none" spc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+mj-lt"/>
                <a:ea typeface="+mj-ea"/>
                <a:cs typeface="+mj-cs"/>
              </a:rPr>
              <a:t> mal del </a:t>
            </a:r>
            <a:r>
              <a:rPr lang="en-US" sz="4400" b="0" cap="none" spc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+mj-lt"/>
                <a:ea typeface="+mj-ea"/>
                <a:cs typeface="+mj-cs"/>
              </a:rPr>
              <a:t>projimo</a:t>
            </a:r>
            <a:r>
              <a:rPr lang="en-US" sz="4400" b="0" cap="none" spc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+mj-lt"/>
                <a:ea typeface="+mj-ea"/>
                <a:cs typeface="+mj-cs"/>
              </a:rPr>
              <a:t> de </a:t>
            </a:r>
            <a:r>
              <a:rPr lang="en-US" sz="4400" b="0" cap="none" spc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+mj-lt"/>
                <a:ea typeface="+mj-ea"/>
                <a:cs typeface="+mj-cs"/>
              </a:rPr>
              <a:t>manera</a:t>
            </a:r>
            <a:r>
              <a:rPr lang="en-US" sz="4400" b="0" cap="none" spc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4400" b="0" cap="none" spc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+mj-lt"/>
                <a:ea typeface="+mj-ea"/>
                <a:cs typeface="+mj-cs"/>
              </a:rPr>
              <a:t>injusta</a:t>
            </a:r>
            <a:r>
              <a:rPr lang="en-US" sz="4400" b="0" cap="none" spc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+mj-lt"/>
                <a:ea typeface="+mj-ea"/>
                <a:cs typeface="+mj-cs"/>
              </a:rPr>
              <a:t> y a sus </a:t>
            </a:r>
            <a:r>
              <a:rPr lang="en-US" sz="4400" b="0" cap="none" spc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+mj-lt"/>
                <a:ea typeface="+mj-ea"/>
                <a:cs typeface="+mj-cs"/>
              </a:rPr>
              <a:t>espaldas</a:t>
            </a:r>
            <a:r>
              <a:rPr lang="en-US" sz="4400" b="0" cap="none" spc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+mj-lt"/>
                <a:ea typeface="+mj-ea"/>
                <a:cs typeface="+mj-c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95312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7D788E-2C1B-4EF4-8719-12613771F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0FAF32-B3E6-423B-B70C-594AEBF0B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93" y="3693969"/>
            <a:ext cx="5274520" cy="2209286"/>
          </a:xfrm>
        </p:spPr>
        <p:txBody>
          <a:bodyPr>
            <a:normAutofit/>
          </a:bodyPr>
          <a:lstStyle/>
          <a:p>
            <a:pPr algn="ctr"/>
            <a:r>
              <a:rPr lang="es-CO" dirty="0">
                <a:solidFill>
                  <a:srgbClr val="FFFFFF"/>
                </a:solidFill>
              </a:rPr>
              <a:t>Dos formas de Difamación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54E824-C0F4-480B-BC88-689F50C45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DEA6A1-FC5C-4E6E-BBBF-7E472949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AAAC3B-1954-46B7-BBAC-27DFF5B5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FCBFBC-2271-474F-84EE-D1809D090E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15161" y="356187"/>
            <a:ext cx="2878409" cy="1792281"/>
          </a:xfrm>
        </p:spPr>
        <p:txBody>
          <a:bodyPr anchor="ctr">
            <a:normAutofit lnSpcReduction="10000"/>
          </a:bodyPr>
          <a:lstStyle/>
          <a:p>
            <a:pPr algn="just"/>
            <a:r>
              <a:rPr lang="es-CO" sz="2400" dirty="0">
                <a:solidFill>
                  <a:srgbClr val="FF0000"/>
                </a:solidFill>
              </a:rPr>
              <a:t>La Calumnia: </a:t>
            </a:r>
            <a:r>
              <a:rPr lang="es-CO" sz="2400" dirty="0"/>
              <a:t>decir mentiras de alguien a sus espaldas. 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5AD6500-BB62-4AAC-9D2F-C10DDC90C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1E68A5-9EAA-458E-B7FC-9E42B8341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6139" y="3143438"/>
            <a:ext cx="3474621" cy="2780412"/>
          </a:xfrm>
        </p:spPr>
        <p:txBody>
          <a:bodyPr anchor="ctr">
            <a:normAutofit lnSpcReduction="10000"/>
          </a:bodyPr>
          <a:lstStyle/>
          <a:p>
            <a:pPr algn="just"/>
            <a:r>
              <a:rPr lang="es-CO" sz="2400" dirty="0">
                <a:solidFill>
                  <a:srgbClr val="FF0000"/>
                </a:solidFill>
              </a:rPr>
              <a:t>Detracción o </a:t>
            </a:r>
            <a:r>
              <a:rPr lang="es-CO" sz="2400" dirty="0" err="1">
                <a:solidFill>
                  <a:srgbClr val="FF0000"/>
                </a:solidFill>
              </a:rPr>
              <a:t>Malediciencia</a:t>
            </a:r>
            <a:r>
              <a:rPr lang="es-CO" sz="2400" dirty="0">
                <a:solidFill>
                  <a:srgbClr val="FF0000"/>
                </a:solidFill>
              </a:rPr>
              <a:t>: </a:t>
            </a:r>
            <a:r>
              <a:rPr lang="es-CO" sz="2400" dirty="0"/>
              <a:t>consiste en decir verdades sobre alguien a sus espaldas. Pero verdades que son perjudiciales para ese alguien y que los demás no tiene necesidad alguna de conocer.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C9D581D-D3C0-42D2-B0FB-CF8407B68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315"/>
            <a:ext cx="3333036" cy="275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168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1837</Words>
  <Application>Microsoft Office PowerPoint</Application>
  <PresentationFormat>Panorámica</PresentationFormat>
  <Paragraphs>181</Paragraphs>
  <Slides>29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Tema de Office</vt:lpstr>
      <vt:lpstr>Consecuencias del Chisme en el Equipo de trabajo </vt:lpstr>
      <vt:lpstr>Presentación de PowerPoint</vt:lpstr>
      <vt:lpstr>Nuestra Meta…</vt:lpstr>
      <vt:lpstr>DEFINICIÓN </vt:lpstr>
      <vt:lpstr>CHISME </vt:lpstr>
      <vt:lpstr>Visión Espiritual del Chisme </vt:lpstr>
      <vt:lpstr>Presentación de PowerPoint</vt:lpstr>
      <vt:lpstr>Presentación de PowerPoint</vt:lpstr>
      <vt:lpstr>Dos formas de Difamación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Chisme en el Plano Laboral </vt:lpstr>
      <vt:lpstr>Visión Laboral del Chisme </vt:lpstr>
      <vt:lpstr>Visión Laboral del Chisme </vt:lpstr>
      <vt:lpstr>El Impacto Negativo de los chismes</vt:lpstr>
      <vt:lpstr>El Impacto Negativo de los chismes</vt:lpstr>
      <vt:lpstr>Técnicas para combatir el chisme </vt:lpstr>
      <vt:lpstr>Técnicas para combatir el chisme </vt:lpstr>
      <vt:lpstr>Presentación de PowerPoint</vt:lpstr>
      <vt:lpstr>Presentación de PowerPoint</vt:lpstr>
      <vt:lpstr>Presentación de PowerPoint</vt:lpstr>
      <vt:lpstr>Presentación de PowerPoint</vt:lpstr>
      <vt:lpstr>Soluciones para disminuir el chisme </vt:lpstr>
      <vt:lpstr>Soluciones para disminuir el chisme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Consecuencias del Chisme en un Equipo de trabajo </dc:title>
  <dc:creator>Viviana Téllez Rodriguez</dc:creator>
  <cp:lastModifiedBy>Viviana Téllez Rodriguez</cp:lastModifiedBy>
  <cp:revision>10</cp:revision>
  <dcterms:created xsi:type="dcterms:W3CDTF">2020-03-05T02:32:38Z</dcterms:created>
  <dcterms:modified xsi:type="dcterms:W3CDTF">2021-06-25T23:15:05Z</dcterms:modified>
</cp:coreProperties>
</file>